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312" r:id="rId3"/>
    <p:sldId id="269" r:id="rId4"/>
    <p:sldId id="332" r:id="rId5"/>
    <p:sldId id="313" r:id="rId6"/>
    <p:sldId id="324" r:id="rId7"/>
    <p:sldId id="314" r:id="rId8"/>
    <p:sldId id="326" r:id="rId9"/>
    <p:sldId id="327" r:id="rId10"/>
    <p:sldId id="328" r:id="rId11"/>
    <p:sldId id="325" r:id="rId12"/>
    <p:sldId id="301" r:id="rId13"/>
    <p:sldId id="320" r:id="rId14"/>
    <p:sldId id="334" r:id="rId15"/>
    <p:sldId id="315" r:id="rId16"/>
    <p:sldId id="335" r:id="rId17"/>
    <p:sldId id="336" r:id="rId18"/>
    <p:sldId id="333" r:id="rId19"/>
    <p:sldId id="329" r:id="rId20"/>
    <p:sldId id="330" r:id="rId21"/>
    <p:sldId id="331" r:id="rId22"/>
    <p:sldId id="338" r:id="rId23"/>
    <p:sldId id="339" r:id="rId24"/>
    <p:sldId id="268" r:id="rId25"/>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gxXIby9MCXVHJwxS6Zji5aBajW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23" autoAdjust="0"/>
    <p:restoredTop sz="75954" autoAdjust="0"/>
  </p:normalViewPr>
  <p:slideViewPr>
    <p:cSldViewPr snapToGrid="0">
      <p:cViewPr varScale="1">
        <p:scale>
          <a:sx n="52" d="100"/>
          <a:sy n="52" d="100"/>
        </p:scale>
        <p:origin x="486" y="66"/>
      </p:cViewPr>
      <p:guideLst>
        <p:guide orient="horz" pos="2880"/>
        <p:guide pos="216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ortinet.com/resources/cyberglossary/pii"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 name="Google Shape;50;p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a:lnSpc>
                <a:spcPct val="150000"/>
              </a:lnSpc>
            </a:pPr>
            <a:r>
              <a:rPr lang="en-US" sz="1800" b="0" dirty="0" err="1">
                <a:effectLst/>
                <a:latin typeface="Times New Roman" panose="02020603050405020304" pitchFamily="18" charset="0"/>
                <a:ea typeface="Times New Roman" panose="02020603050405020304" pitchFamily="18" charset="0"/>
              </a:rPr>
              <a:t>Kính</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thưa</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quý</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thầy</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cô</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trong</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hội</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đồng</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bảo</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vệ</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đồ</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án</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tốt</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nghiệp</a:t>
            </a:r>
            <a:r>
              <a:rPr lang="en-US" sz="1800" b="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457200" marR="0" lvl="0" indent="-228600" algn="l" defTabSz="914400" rtl="0" eaLnBrk="1" fontAlgn="auto" latinLnBrk="0" hangingPunct="1">
              <a:lnSpc>
                <a:spcPct val="150000"/>
              </a:lnSpc>
              <a:spcBef>
                <a:spcPts val="0"/>
              </a:spcBef>
              <a:spcAft>
                <a:spcPts val="0"/>
              </a:spcAft>
              <a:buClr>
                <a:srgbClr val="000000"/>
              </a:buClr>
              <a:buSzPts val="1400"/>
              <a:buFont typeface="Arial"/>
              <a:buNone/>
              <a:tabLst/>
              <a:defRPr/>
            </a:pPr>
            <a:r>
              <a:rPr lang="en-US" sz="1800" dirty="0">
                <a:effectLst/>
                <a:latin typeface="Times New Roman" panose="02020603050405020304" pitchFamily="18" charset="0"/>
                <a:ea typeface="Times New Roman" panose="02020603050405020304" pitchFamily="18" charset="0"/>
              </a:rPr>
              <a:t>Em </a:t>
            </a:r>
            <a:r>
              <a:rPr lang="en-US" sz="1800" dirty="0" err="1">
                <a:effectLst/>
                <a:latin typeface="Times New Roman" panose="02020603050405020304" pitchFamily="18" charset="0"/>
                <a:ea typeface="Times New Roman" panose="02020603050405020304" pitchFamily="18" charset="0"/>
              </a:rPr>
              <a:t>tên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b="0" dirty="0">
                <a:effectLst/>
                <a:latin typeface="Times New Roman" panose="02020603050405020304" pitchFamily="18" charset="0"/>
                <a:ea typeface="Times New Roman" panose="02020603050405020304" pitchFamily="18" charset="0"/>
              </a:rPr>
              <a:t>Thái Văn </a:t>
            </a:r>
            <a:r>
              <a:rPr lang="en-US" sz="1800" b="0" dirty="0" err="1">
                <a:effectLst/>
                <a:latin typeface="Times New Roman" panose="02020603050405020304" pitchFamily="18" charset="0"/>
                <a:ea typeface="Times New Roman" panose="02020603050405020304" pitchFamily="18" charset="0"/>
              </a:rPr>
              <a:t>Hòa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a:t>
            </a:r>
            <a:r>
              <a:rPr lang="en-US" sz="1800" b="0" dirty="0">
                <a:effectLst/>
                <a:latin typeface="Times New Roman" panose="02020603050405020304" pitchFamily="18" charset="0"/>
                <a:ea typeface="Times New Roman" panose="02020603050405020304" pitchFamily="18" charset="0"/>
              </a:rPr>
              <a:t>21IR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Hôm</a:t>
            </a:r>
            <a:r>
              <a:rPr lang="en-US" sz="1800" dirty="0">
                <a:effectLst/>
                <a:latin typeface="Times New Roman" panose="02020603050405020304" pitchFamily="18" charset="0"/>
                <a:ea typeface="Times New Roman" panose="02020603050405020304" pitchFamily="18" charset="0"/>
              </a:rPr>
              <a:t> nay, </a:t>
            </a:r>
            <a:r>
              <a:rPr lang="en-US" sz="1800" dirty="0" err="1">
                <a:effectLst/>
                <a:latin typeface="Times New Roman" panose="02020603050405020304" pitchFamily="18" charset="0"/>
                <a:ea typeface="Times New Roman" panose="02020603050405020304" pitchFamily="18" charset="0"/>
              </a:rPr>
              <a:t>em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xin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đồ</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tốt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nghiệp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tài</a:t>
            </a:r>
            <a:r>
              <a:rPr lang="en-US" sz="1800" dirty="0">
                <a:effectLst/>
                <a:latin typeface="Times New Roman" panose="02020603050405020304" pitchFamily="18" charset="0"/>
                <a:ea typeface="Times New Roman" panose="02020603050405020304" pitchFamily="18" charset="0"/>
              </a:rPr>
              <a:t>:</a:t>
            </a:r>
            <a:r>
              <a:rPr lang="en-US" sz="1800" b="0" dirty="0">
                <a:effectLst/>
                <a:latin typeface="Times New Roman" panose="02020603050405020304" pitchFamily="18" charset="0"/>
                <a:ea typeface="Times New Roman" panose="02020603050405020304" pitchFamily="18" charset="0"/>
              </a:rPr>
              <a:t>"</a:t>
            </a:r>
            <a:r>
              <a:rPr lang="vi-VN" sz="1300" b="0" i="0" u="none" strike="noStrike" cap="none" dirty="0">
                <a:solidFill>
                  <a:schemeClr val="dk1"/>
                </a:solidFill>
                <a:effectLst/>
                <a:latin typeface="+mj-lt"/>
                <a:ea typeface="Calibri"/>
                <a:cs typeface="Calibri"/>
                <a:sym typeface="Calibri"/>
              </a:rPr>
              <a:t>AIoT-Based Weather Forecasting System Using Machine Learning</a:t>
            </a:r>
            <a:r>
              <a:rPr lang="en-US" sz="1800" b="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a:t>
            </a:r>
          </a:p>
          <a:p>
            <a:pPr marL="0" lvl="0" indent="0" algn="l" rtl="0">
              <a:spcBef>
                <a:spcPts val="0"/>
              </a:spcBef>
              <a:spcAft>
                <a:spcPts val="0"/>
              </a:spcAft>
              <a:buNone/>
            </a:pPr>
            <a:endParaRPr dirty="0"/>
          </a:p>
        </p:txBody>
      </p:sp>
      <p:sp>
        <p:nvSpPr>
          <p:cNvPr id="51" name="Google Shape;51;p1: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C505F-2F50-3B76-8C81-AA05D1DD4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66185-A341-F278-5AFA-ED8E518A2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96ECC-A32E-561E-C772-82E20B91A6A5}"/>
              </a:ext>
            </a:extLst>
          </p:cNvPr>
          <p:cNvSpPr>
            <a:spLocks noGrp="1"/>
          </p:cNvSpPr>
          <p:nvPr>
            <p:ph type="body" idx="1"/>
          </p:nvPr>
        </p:nvSpPr>
        <p:spPr/>
        <p:txBody>
          <a:bodyPr/>
          <a:lstStyle/>
          <a:p>
            <a:pPr indent="228600" algn="just">
              <a:lnSpc>
                <a:spcPct val="150000"/>
              </a:lnSpc>
              <a:spcAft>
                <a:spcPts val="800"/>
              </a:spcAft>
            </a:pPr>
            <a:r>
              <a:rPr lang="en-US" sz="1800" b="1"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b="1"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cơ</a:t>
            </a:r>
            <a:r>
              <a:rPr lang="en-US" sz="1800" b="1"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sở</a:t>
            </a:r>
            <a:r>
              <a:rPr lang="en-US" sz="1800" b="1"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hạ</a:t>
            </a:r>
            <a:r>
              <a:rPr lang="en-US" sz="1800" b="1"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tầng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gói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tăng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cường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endParaRPr lang="en-US" dirty="0"/>
          </a:p>
        </p:txBody>
      </p:sp>
      <p:sp>
        <p:nvSpPr>
          <p:cNvPr id="4" name="Slide Number Placeholder 3">
            <a:extLst>
              <a:ext uri="{FF2B5EF4-FFF2-40B4-BE49-F238E27FC236}">
                <a16:creationId xmlns:a16="http://schemas.microsoft.com/office/drawing/2014/main" id="{1C7B2F76-DFAC-D5BB-A4B4-2F33AA1481B9}"/>
              </a:ext>
            </a:extLst>
          </p:cNvPr>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7729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Capital Expenditure: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mua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phòng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50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Operational Expenditure: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con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cậy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1366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OpenFlow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switch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router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OpenFlow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tiềm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7577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OpenFlow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50000"/>
              </a:lnSpc>
              <a:spcAft>
                <a:spcPts val="800"/>
              </a:spcAft>
              <a:buSzPts val="1000"/>
              <a:buFont typeface="Symbol" panose="05050102010706020507" pitchFamily="18" charset="2"/>
              <a:buChar char=""/>
              <a:tabLst>
                <a:tab pos="457200" algn="l"/>
              </a:tabLs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a:t>
            </a:r>
          </a:p>
          <a:p>
            <a:pPr marL="800100" lvl="1" indent="-342900">
              <a:lnSpc>
                <a:spcPct val="150000"/>
              </a:lnSpc>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50000"/>
              </a:lnSpc>
              <a:spcAft>
                <a:spcPts val="800"/>
              </a:spcAft>
              <a:buSzPts val="1000"/>
              <a:buFont typeface="Symbol" panose="05050102010706020507" pitchFamily="18" charset="2"/>
              <a:buChar char=""/>
              <a:tabLst>
                <a:tab pos="457200" algn="l"/>
              </a:tabLs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framework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800100" lvl="1" indent="-342900">
              <a:lnSpc>
                <a:spcPct val="150000"/>
              </a:lnSpc>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OpenFlow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nâng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err="1">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Các</a:t>
            </a:r>
            <a:r>
              <a:rPr lang="en-US" sz="1800" b="1"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vấn</a:t>
            </a:r>
            <a:r>
              <a:rPr lang="en-US" sz="1800" b="1"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đề</a:t>
            </a:r>
            <a:r>
              <a:rPr lang="en-US" sz="1800" b="1"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bảo</a:t>
            </a:r>
            <a:r>
              <a:rPr lang="en-US" sz="1800" b="1"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mật</a:t>
            </a:r>
            <a:r>
              <a:rPr lang="en-US" sz="1800" b="1"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trong</a:t>
            </a:r>
            <a:r>
              <a:rPr lang="en-US" sz="1800" b="1"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SDN: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(Software-Defined Networking)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hổng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Man-in-the-Middle (MitM).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6606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Man-in-the-Middle (MitM)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kẻ</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Man-in-the-Middle,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kẻ</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chiếm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(controller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switch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603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Man-in-the-Middle (MitM)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xảy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hổng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vi-VN" dirty="0"/>
              <a:t>Thiếu mã hóa:</a:t>
            </a:r>
            <a:r>
              <a:rPr lang="en-US" dirty="0"/>
              <a:t> </a:t>
            </a:r>
            <a:r>
              <a:rPr lang="vi-VN" dirty="0"/>
              <a:t>Nếu giao tiếp giữa controller và switch không được mã hóa, dữ liệu có thể bị nghe lén và sửa đổi, đây là một rủi ro rất nghiêm trọng. Việc mã hóa giao tiếp (như sử dụng TLS) là cần thiết để bảo vệ tính toàn vẹn và bảo mật.</a:t>
            </a:r>
          </a:p>
          <a:p>
            <a:endParaRPr lang="vi-VN" dirty="0"/>
          </a:p>
          <a:p>
            <a:r>
              <a:rPr lang="vi-VN" dirty="0"/>
              <a:t>Thiếu xác thực và phân quyền:</a:t>
            </a:r>
            <a:r>
              <a:rPr lang="en-US" dirty="0"/>
              <a:t> </a:t>
            </a:r>
            <a:r>
              <a:rPr lang="vi-VN" dirty="0"/>
              <a:t>Không có cơ chế xác thực mạnh mẽ có thể dẫn đến việc giả mạo controller hoặc switch. Đây là nền tảng của bảo mật SDN, nếu không đảm bảo, hệ thống có thể bị chiếm quyền kiểm soát.</a:t>
            </a:r>
          </a:p>
          <a:p>
            <a:endParaRPr lang="vi-VN" dirty="0"/>
          </a:p>
          <a:p>
            <a:r>
              <a:rPr lang="vi-VN" dirty="0"/>
              <a:t>Lỗ hổng trong giao thức OpenFlow:</a:t>
            </a:r>
            <a:r>
              <a:rPr lang="en-US" dirty="0"/>
              <a:t> </a:t>
            </a:r>
            <a:r>
              <a:rPr lang="vi-VN" dirty="0"/>
              <a:t>Giao thức OpenFlow là xương sống trong việc giao tiếp giữa controller và switch. Bất kỳ lỗ hổng hoặc cấu hình sai nào cũng có thể bị khai thác để kiểm soát lưu lượng mạng hoặc thực hiện tấn công MitM.</a:t>
            </a:r>
          </a:p>
          <a:p>
            <a:endParaRPr lang="vi-VN" dirty="0"/>
          </a:p>
          <a:p>
            <a:r>
              <a:rPr lang="vi-VN" dirty="0"/>
              <a:t>Thiếu giám sát và phát hiện tấn công:</a:t>
            </a:r>
            <a:r>
              <a:rPr lang="en-US" dirty="0"/>
              <a:t> </a:t>
            </a:r>
            <a:r>
              <a:rPr lang="vi-VN" dirty="0"/>
              <a:t>Nếu không có hệ thống giám sát hiệu quả, các hành vi bất thường khó được phát hiện, cho phép kẻ tấn công ẩn mình lâu hơn trong hệ thống.</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0091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Controller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MITM,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Controller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	</a:t>
            </a:r>
            <a:r>
              <a:rPr lang="vi-VN" b="1" dirty="0"/>
              <a:t>Thao túng bảng định tuyến:</a:t>
            </a:r>
            <a:r>
              <a:rPr lang="vi-VN" dirty="0"/>
              <a:t> Kẻ tấn công thay đổi đường dẫn dữ liệu, gây nghẽn mạng hoặc lưu lượng bất thường.</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	</a:t>
            </a:r>
            <a:r>
              <a:rPr lang="vi-VN" b="1" dirty="0"/>
              <a:t>Chèn quy tắc sai lệch:</a:t>
            </a:r>
            <a:r>
              <a:rPr lang="vi-VN" dirty="0"/>
              <a:t> Lưu lượng hợp pháp bị chặn hoặc lưu lượng độc hại được phép đi qua.</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	</a:t>
            </a:r>
            <a:r>
              <a:rPr lang="vi-VN" b="1" dirty="0"/>
              <a:t>Rò rỉ dữ liệu nhạy cảm:</a:t>
            </a:r>
            <a:r>
              <a:rPr lang="vi-VN" dirty="0"/>
              <a:t> Tiết lộ cấu trúc mạng, danh sách Switch và trạng thái lưu lượng.</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	</a:t>
            </a:r>
            <a:r>
              <a:rPr lang="vi-VN" b="1" dirty="0"/>
              <a:t>Xâm phạm quyền truy cập:</a:t>
            </a:r>
            <a:r>
              <a:rPr lang="vi-VN" dirty="0"/>
              <a:t> Kẻ tấn công giả mạo Controller hoặc Switch để điều khiển mạng</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2353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pPr>
            <a:r>
              <a:rPr lang="en-US" sz="1800" b="1" dirty="0">
                <a:effectLst/>
                <a:latin typeface="Times New Roman" panose="02020603050405020304" pitchFamily="18" charset="0"/>
                <a:ea typeface="Times New Roman" panose="02020603050405020304" pitchFamily="18" charset="0"/>
              </a:rPr>
              <a:t>ARP (Address Resolution Protocol)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IP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MAC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giúp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IP </a:t>
            </a:r>
            <a:r>
              <a:rPr lang="en-US" sz="1800" dirty="0" err="1">
                <a:effectLst/>
                <a:latin typeface="Times New Roman" panose="02020603050405020304" pitchFamily="18" charset="0"/>
                <a:ea typeface="Times New Roman" panose="02020603050405020304" pitchFamily="18" charset="0"/>
              </a:rPr>
              <a:t>cụ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a:t>
            </a:r>
          </a:p>
          <a:p>
            <a:pPr indent="228600" algn="just">
              <a:lnSpc>
                <a:spcPct val="150000"/>
              </a:lnSpc>
            </a:pPr>
            <a:endParaRPr lang="en-US" sz="1800" dirty="0">
              <a:effectLst/>
              <a:latin typeface="Times New Roman" panose="02020603050405020304" pitchFamily="18" charset="0"/>
              <a:ea typeface="Times New Roman" panose="02020603050405020304" pitchFamily="18" charset="0"/>
            </a:endParaRPr>
          </a:p>
          <a:p>
            <a:pPr indent="228600" algn="just">
              <a:lnSpc>
                <a:spcPct val="150000"/>
              </a:lnSpc>
              <a:spcAft>
                <a:spcPts val="800"/>
              </a:spcAft>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lừa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lệch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tội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phạm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kẻ</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lận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nghĩ</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kẻ</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lận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gửi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hại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Sau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kẻ</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tấn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cắp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chẳng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thông</a:t>
            </a:r>
            <a:r>
              <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tin </a:t>
            </a:r>
            <a:r>
              <a:rPr lang="en-US" sz="1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nhận</a:t>
            </a:r>
            <a:r>
              <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n-US" sz="1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dạng</a:t>
            </a:r>
            <a:r>
              <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n-US" sz="1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cá</a:t>
            </a:r>
            <a:r>
              <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n-US" sz="1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nhân</a:t>
            </a:r>
            <a:r>
              <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(PII)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trữ</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duyệt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4743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Mininet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miễn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OpenFlow.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niệm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GNS3 (Cisco IOS). </a:t>
            </a:r>
          </a:p>
          <a:p>
            <a:pPr indent="228600" algn="just">
              <a:lnSpc>
                <a:spcPct val="150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indent="228600"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Mininet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topo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host, switch,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5818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E3C82-541A-0669-85F9-2171DA481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36A95-AA83-1973-97BC-810F71572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9D2155-05DD-99B9-7CD8-DCE452E1E8B9}"/>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OpenDaylight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Linux Foundation,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cốt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lõi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Java,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OpenFlow.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FBD35DFB-B399-B144-315B-90974482B613}"/>
              </a:ext>
            </a:extLst>
          </p:cNvPr>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079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800" dirty="0">
                <a:effectLst/>
                <a:latin typeface="Times New Roman" panose="02020603050405020304" pitchFamily="18" charset="0"/>
                <a:ea typeface="Times New Roman" panose="02020603050405020304" pitchFamily="18" charset="0"/>
              </a:rPr>
              <a:t>	Trong </a:t>
            </a:r>
            <a:r>
              <a:rPr lang="en-US" sz="1800" dirty="0" err="1">
                <a:effectLst/>
                <a:latin typeface="Times New Roman" panose="02020603050405020304" pitchFamily="18" charset="0"/>
                <a:ea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nay, </a:t>
            </a:r>
            <a:r>
              <a:rPr lang="en-US" sz="1800" dirty="0" err="1">
                <a:effectLst/>
                <a:latin typeface="Times New Roman" panose="02020603050405020304" pitchFamily="18" charset="0"/>
                <a:ea typeface="Times New Roman" panose="02020603050405020304" pitchFamily="18" charset="0"/>
              </a:rPr>
              <a:t>mạng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tầng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trọng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doanh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nghiệp</a:t>
            </a:r>
            <a:r>
              <a:rPr lang="en-US" sz="1800" dirty="0">
                <a:effectLst/>
                <a:latin typeface="Times New Roman" panose="02020603050405020304" pitchFamily="18" charset="0"/>
                <a:ea typeface="Times New Roman" panose="02020603050405020304" pitchFamily="18" charset="0"/>
              </a:rPr>
              <a:t>. </a:t>
            </a:r>
            <a:r>
              <a:rPr lang="en-US" sz="1800" b="0" dirty="0">
                <a:effectLst/>
                <a:latin typeface="Times New Roman" panose="02020603050405020304" pitchFamily="18" charset="0"/>
                <a:ea typeface="Times New Roman" panose="02020603050405020304" pitchFamily="18" charset="0"/>
              </a:rPr>
              <a:t>SDN (Software-Defined Networking)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hóa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chi </a:t>
            </a:r>
            <a:r>
              <a:rPr lang="en-US" sz="1800" dirty="0" err="1">
                <a:effectLst/>
                <a:latin typeface="Times New Roman" panose="02020603050405020304" pitchFamily="18" charset="0"/>
                <a:ea typeface="Times New Roman" panose="02020603050405020304" pitchFamily="18" charset="0"/>
              </a:rPr>
              <a:t>phí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nhiên</a:t>
            </a:r>
            <a:r>
              <a:rPr lang="en-US" sz="1800" dirty="0">
                <a:effectLst/>
                <a:latin typeface="Times New Roman" panose="02020603050405020304" pitchFamily="18" charset="0"/>
                <a:ea typeface="Times New Roman" panose="02020603050405020304" pitchFamily="18" charset="0"/>
              </a:rPr>
              <a:t>, SDN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đặc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b="0" dirty="0">
                <a:effectLst/>
                <a:latin typeface="Times New Roman" panose="02020603050405020304" pitchFamily="18" charset="0"/>
                <a:ea typeface="Times New Roman" panose="02020603050405020304" pitchFamily="18" charset="0"/>
              </a:rPr>
              <a:t>controller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trọng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SDN. Controller </a:t>
            </a:r>
            <a:r>
              <a:rPr lang="en-US" sz="1800" dirty="0" err="1">
                <a:effectLst/>
                <a:latin typeface="Times New Roman" panose="02020603050405020304" pitchFamily="18" charset="0"/>
                <a:ea typeface="Times New Roman" panose="02020603050405020304" pitchFamily="18" charset="0"/>
              </a:rPr>
              <a:t>đóng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tấn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lỗ</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hậu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nghiêm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trọng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vẹn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mạng</a:t>
            </a:r>
            <a:r>
              <a:rPr lang="en-US" sz="1800" dirty="0">
                <a:effectLst/>
                <a:latin typeface="Times New Roman" panose="02020603050405020304" pitchFamily="18" charset="0"/>
                <a:ea typeface="Times New Roman" panose="02020603050405020304" pitchFamily="18" charset="0"/>
              </a:rPr>
              <a:t>.</a:t>
            </a:r>
          </a:p>
          <a:p>
            <a:pPr>
              <a:lnSpc>
                <a:spcPct val="150000"/>
              </a:lnSpc>
            </a:pP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lỗ</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SDN,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lựa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chọn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tấn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Man-in-the-Middle (MITM)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demo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lỗ</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thiệp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tiếp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xin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b="0" dirty="0">
                <a:effectLst/>
                <a:latin typeface="Times New Roman" panose="02020603050405020304" pitchFamily="18" charset="0"/>
                <a:ea typeface="Times New Roman" panose="02020603050405020304" pitchFamily="18" charset="0"/>
              </a:rPr>
              <a:t>SDN</a:t>
            </a:r>
            <a:r>
              <a:rPr lang="en-US" sz="1800" dirty="0">
                <a:effectLst/>
                <a:latin typeface="Times New Roman" panose="02020603050405020304" pitchFamily="18" charset="0"/>
                <a:ea typeface="Times New Roman" panose="02020603050405020304" pitchFamily="18" charset="0"/>
              </a:rPr>
              <a:t>. </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6143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3B6CA-89ED-8AB0-D598-DA992CEF32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CFC6F-9F30-18B4-D751-53C71B6594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C60D8-FE1D-6EB4-42BB-6E3C3A9FFDF2}"/>
              </a:ext>
            </a:extLst>
          </p:cNvPr>
          <p:cNvSpPr>
            <a:spLocks noGrp="1"/>
          </p:cNvSpPr>
          <p:nvPr>
            <p:ph type="body" idx="1"/>
          </p:nvPr>
        </p:nvSpPr>
        <p:spPr/>
        <p:txBody>
          <a:bodyPr/>
          <a:lstStyle/>
          <a:p>
            <a:r>
              <a:rPr lang="en-US" dirty="0"/>
              <a:t>	</a:t>
            </a:r>
            <a:r>
              <a:rPr lang="vi-VN" dirty="0" err="1"/>
              <a:t>Ettercap</a:t>
            </a:r>
            <a:r>
              <a:rPr lang="vi-VN" dirty="0"/>
              <a:t> là một công cụ mã nguồn mở có thể được sử dụng để hỗ trợ các cuộc tấn công man-in-the-</a:t>
            </a:r>
            <a:r>
              <a:rPr lang="vi-VN" dirty="0" err="1"/>
              <a:t>middle</a:t>
            </a:r>
            <a:r>
              <a:rPr lang="vi-VN" dirty="0"/>
              <a:t> trên mạng. </a:t>
            </a:r>
            <a:r>
              <a:rPr lang="vi-VN" dirty="0" err="1"/>
              <a:t>Ettercap</a:t>
            </a:r>
            <a:r>
              <a:rPr lang="vi-VN" dirty="0"/>
              <a:t> có thể bắt các gói tin và sau đó ghi lại chúng trở lại mạng. </a:t>
            </a:r>
            <a:r>
              <a:rPr lang="vi-VN" dirty="0" err="1"/>
              <a:t>Ettercap</a:t>
            </a:r>
            <a:r>
              <a:rPr lang="vi-VN" dirty="0"/>
              <a:t> cho phép chuyển hướng và sửa đổi dữ liệu gần như theo thời gian thực. </a:t>
            </a:r>
            <a:r>
              <a:rPr lang="vi-VN" dirty="0" err="1"/>
              <a:t>Ettercap</a:t>
            </a:r>
            <a:r>
              <a:rPr lang="vi-VN" dirty="0"/>
              <a:t> cũng có thể được sử dụng để phân tích giao thức cần thiết để phân tích lưu lượng mạng.</a:t>
            </a:r>
            <a:endParaRPr lang="en-US" dirty="0"/>
          </a:p>
        </p:txBody>
      </p:sp>
      <p:sp>
        <p:nvSpPr>
          <p:cNvPr id="4" name="Slide Number Placeholder 3">
            <a:extLst>
              <a:ext uri="{FF2B5EF4-FFF2-40B4-BE49-F238E27FC236}">
                <a16:creationId xmlns:a16="http://schemas.microsoft.com/office/drawing/2014/main" id="{F98B091D-1A65-2D80-D3E0-4BF93CAA09B7}"/>
              </a:ext>
            </a:extLst>
          </p:cNvPr>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1285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13D9C-8440-37DC-8629-473481AB4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6505D-BD0C-07C8-D09B-EB7BB7064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F6A82F-E0F5-29D2-00B4-9D5FC818B7E4}"/>
              </a:ext>
            </a:extLst>
          </p:cNvPr>
          <p:cNvSpPr>
            <a:spLocks noGrp="1"/>
          </p:cNvSpPr>
          <p:nvPr>
            <p:ph type="body" idx="1"/>
          </p:nvPr>
        </p:nvSpPr>
        <p:spPr/>
        <p:txBody>
          <a:bodyPr/>
          <a:lstStyle/>
          <a:p>
            <a:r>
              <a:rPr lang="en-US" dirty="0"/>
              <a:t>	</a:t>
            </a:r>
            <a:r>
              <a:rPr lang="vi-VN" dirty="0" err="1"/>
              <a:t>Wireshark</a:t>
            </a:r>
            <a:r>
              <a:rPr lang="vi-VN" dirty="0"/>
              <a:t> là một ứng dụng được sử dụng để nắm bắt, phân tích và xác định các vấn đề liên quan đến mạng như: các gói tin bị mất, kết nối chậm hoặc truy cập bất thường. Phần mềm này cho phép người quản trị có được cái nhìn sâu sắc hơn về các Gói tin mạng đang chạy trên hệ thống, do đó dễ dàng xác định nguyên nhân chính xác của lỗi.</a:t>
            </a:r>
            <a:endParaRPr lang="en-US" dirty="0"/>
          </a:p>
        </p:txBody>
      </p:sp>
      <p:sp>
        <p:nvSpPr>
          <p:cNvPr id="4" name="Slide Number Placeholder 3">
            <a:extLst>
              <a:ext uri="{FF2B5EF4-FFF2-40B4-BE49-F238E27FC236}">
                <a16:creationId xmlns:a16="http://schemas.microsoft.com/office/drawing/2014/main" id="{A6A686E1-7BDB-3599-5B69-8FCF321D798B}"/>
              </a:ext>
            </a:extLst>
          </p:cNvPr>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8876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13D9C-8440-37DC-8629-473481AB4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6505D-BD0C-07C8-D09B-EB7BB7064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F6A82F-E0F5-29D2-00B4-9D5FC818B7E4}"/>
              </a:ext>
            </a:extLst>
          </p:cNvPr>
          <p:cNvSpPr>
            <a:spLocks noGrp="1"/>
          </p:cNvSpPr>
          <p:nvPr>
            <p:ph type="body" idx="1"/>
          </p:nvPr>
        </p:nvSpPr>
        <p:spPr/>
        <p:txBody>
          <a:bodyPr/>
          <a:lstStyle/>
          <a:p>
            <a:pPr indent="226695" algn="just">
              <a:lnSpc>
                <a:spcPct val="130000"/>
              </a:lnSpc>
              <a:spcAft>
                <a:spcPts val="800"/>
              </a:spcAft>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Để ngăn chặn các cuộc tấn công MITM, người dùng cần thực hiện một số bước nhất định. Cùng với đó, cần kết hợp các phương pháp mã hóa và xác minh khác cho ứng dụng.</a:t>
            </a:r>
          </a:p>
          <a:p>
            <a:pPr indent="226695" algn="just">
              <a:lnSpc>
                <a:spcPct val="130000"/>
              </a:lnSpc>
              <a:spcAft>
                <a:spcPts val="800"/>
              </a:spcAft>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Đối với người dùng:</a:t>
            </a:r>
          </a:p>
          <a:p>
            <a:pPr indent="226695" algn="just">
              <a:lnSpc>
                <a:spcPct val="130000"/>
              </a:lnSpc>
              <a:spcAft>
                <a:spcPts val="800"/>
              </a:spcAft>
            </a:pPr>
            <a:r>
              <a:rPr lang="vi-VN" sz="1800" dirty="0">
                <a:effectLst/>
                <a:latin typeface="Calibri" panose="020F0502020204030204" pitchFamily="34" charset="0"/>
                <a:ea typeface="Calibri" panose="020F0502020204030204" pitchFamily="34" charset="0"/>
                <a:cs typeface="Times New Roman" panose="02020603050405020304" pitchFamily="18" charset="0"/>
              </a:rPr>
              <a:t>Tránh kết nối WiFi không được bảo vệ bằng mật khẩu.</a:t>
            </a:r>
          </a:p>
          <a:p>
            <a:pPr indent="226695" algn="just">
              <a:lnSpc>
                <a:spcPct val="130000"/>
              </a:lnSpc>
              <a:spcAft>
                <a:spcPts val="800"/>
              </a:spcAft>
            </a:pPr>
            <a:r>
              <a:rPr lang="vi-VN" sz="1800" dirty="0">
                <a:effectLst/>
                <a:latin typeface="Calibri" panose="020F0502020204030204" pitchFamily="34" charset="0"/>
                <a:ea typeface="Calibri" panose="020F0502020204030204" pitchFamily="34" charset="0"/>
                <a:cs typeface="Times New Roman" panose="02020603050405020304" pitchFamily="18" charset="0"/>
              </a:rPr>
              <a:t>Chú ý đến các thông báo của trình duyệt về các trang web không an toàn.</a:t>
            </a:r>
          </a:p>
          <a:p>
            <a:pPr indent="226695" algn="just">
              <a:lnSpc>
                <a:spcPct val="130000"/>
              </a:lnSpc>
              <a:spcAft>
                <a:spcPts val="800"/>
              </a:spcAft>
            </a:pPr>
            <a:r>
              <a:rPr lang="vi-VN" sz="1800" dirty="0">
                <a:effectLst/>
                <a:latin typeface="Calibri" panose="020F0502020204030204" pitchFamily="34" charset="0"/>
                <a:ea typeface="Calibri" panose="020F0502020204030204" pitchFamily="34" charset="0"/>
                <a:cs typeface="Times New Roman" panose="02020603050405020304" pitchFamily="18" charset="0"/>
              </a:rPr>
              <a:t>Đăng xuất khỏi các ứng dụng không còn sử dụng.</a:t>
            </a:r>
          </a:p>
          <a:p>
            <a:pPr indent="226695" algn="just">
              <a:lnSpc>
                <a:spcPct val="130000"/>
              </a:lnSpc>
              <a:spcAft>
                <a:spcPts val="800"/>
              </a:spcAft>
            </a:pPr>
            <a:r>
              <a:rPr lang="vi-VN" sz="1800" dirty="0">
                <a:effectLst/>
                <a:latin typeface="Calibri" panose="020F0502020204030204" pitchFamily="34" charset="0"/>
                <a:ea typeface="Calibri" panose="020F0502020204030204" pitchFamily="34" charset="0"/>
                <a:cs typeface="Times New Roman" panose="02020603050405020304" pitchFamily="18" charset="0"/>
              </a:rPr>
              <a:t>Không sử dụng mạng công cộng (trong quán cà phê, cửa hàng, khách sạn, v.v.) khi thực hiện các giao dịch nhạy cảm.</a:t>
            </a:r>
          </a:p>
          <a:p>
            <a:pPr indent="226695" algn="just">
              <a:lnSpc>
                <a:spcPct val="130000"/>
              </a:lnSpc>
              <a:spcAft>
                <a:spcPts val="800"/>
              </a:spcAft>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Đối với nhà điều hành web, hãy sử dụng các giao thức truyền thông an toàn, chẳng hạn như TLS hoặc HTTPS. Điều này sẽ giúp giảm các cuộc tấn công giả mạo bằng cách mã hóa và xác thực dữ liệu. Điều này sẽ giúp hạn chế việc chặn lưu lượng truy cập trang web, chặn việc giải mã dữ liệu nhạy cảm như mã thông báo xác thực.</a:t>
            </a:r>
          </a:p>
          <a:p>
            <a:pPr indent="226695" algn="just">
              <a:lnSpc>
                <a:spcPct val="130000"/>
              </a:lnSpc>
              <a:spcAft>
                <a:spcPts val="800"/>
              </a:spcAft>
            </a:pPr>
            <a:r>
              <a:rPr lang="vi-VN" sz="1800" dirty="0">
                <a:effectLst/>
                <a:latin typeface="Calibri" panose="020F0502020204030204" pitchFamily="34" charset="0"/>
                <a:ea typeface="Calibri" panose="020F0502020204030204" pitchFamily="34" charset="0"/>
                <a:cs typeface="Times New Roman" panose="02020603050405020304" pitchFamily="18" charset="0"/>
              </a:rPr>
              <a:t>Khi sử dụng SSL/TLS cho các ứng dụng, tốt nhất là bảo mật mọi trang trên trang web, không chỉ các trang yêu cầu đăng nhập. Điều này sẽ giúp giảm nguy cơ kẻ tấn công đánh cắp cookie phiên từ người dùng truy cập các trang web không an toàn.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6A686E1-7BDB-3599-5B69-8FCF321D798B}"/>
              </a:ext>
            </a:extLst>
          </p:cNvPr>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5002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13D9C-8440-37DC-8629-473481AB4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6505D-BD0C-07C8-D09B-EB7BB7064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F6A82F-E0F5-29D2-00B4-9D5FC818B7E4}"/>
              </a:ext>
            </a:extLst>
          </p:cNvPr>
          <p:cNvSpPr>
            <a:spLocks noGrp="1"/>
          </p:cNvSpPr>
          <p:nvPr>
            <p:ph type="body" idx="1"/>
          </p:nvPr>
        </p:nvSpPr>
        <p:spPr/>
        <p:txBody>
          <a:bodyPr/>
          <a:lstStyle/>
          <a:p>
            <a:pPr>
              <a:buFont typeface="Arial" panose="020B0604020202020204" pitchFamily="34" charset="0"/>
              <a:buChar char="•"/>
            </a:pPr>
            <a:r>
              <a:rPr lang="en-US" sz="2800" dirty="0" err="1"/>
              <a:t>Xây</a:t>
            </a:r>
            <a:r>
              <a:rPr lang="en-US" sz="2800" dirty="0"/>
              <a:t> </a:t>
            </a:r>
            <a:r>
              <a:rPr lang="en-US" sz="2800" dirty="0" err="1"/>
              <a:t>dựng</a:t>
            </a:r>
            <a:r>
              <a:rPr lang="en-US" sz="2800" dirty="0"/>
              <a:t> </a:t>
            </a:r>
            <a:r>
              <a:rPr lang="en-US" sz="2800" dirty="0" err="1"/>
              <a:t>mô</a:t>
            </a:r>
            <a:r>
              <a:rPr lang="en-US" sz="2800" dirty="0"/>
              <a:t> </a:t>
            </a:r>
            <a:r>
              <a:rPr lang="en-US" sz="2800" dirty="0" err="1"/>
              <a:t>hình</a:t>
            </a:r>
            <a:r>
              <a:rPr lang="en-US" sz="2800" dirty="0"/>
              <a:t> SDN </a:t>
            </a:r>
            <a:r>
              <a:rPr lang="en-US" sz="2800" dirty="0" err="1"/>
              <a:t>với</a:t>
            </a:r>
            <a:r>
              <a:rPr lang="en-US" sz="2800" dirty="0"/>
              <a:t> Mininet </a:t>
            </a:r>
            <a:r>
              <a:rPr lang="en-US" sz="2800" dirty="0" err="1"/>
              <a:t>và</a:t>
            </a:r>
            <a:r>
              <a:rPr lang="en-US" sz="2800" dirty="0"/>
              <a:t> </a:t>
            </a:r>
            <a:r>
              <a:rPr lang="en-US" sz="2800" dirty="0" err="1"/>
              <a:t>Opendaylight</a:t>
            </a:r>
            <a:r>
              <a:rPr lang="en-US" sz="2800" dirty="0"/>
              <a:t> </a:t>
            </a:r>
            <a:r>
              <a:rPr lang="en-US" sz="2800" dirty="0" err="1"/>
              <a:t>làm</a:t>
            </a:r>
            <a:r>
              <a:rPr lang="en-US" sz="2800" dirty="0"/>
              <a:t> </a:t>
            </a:r>
            <a:r>
              <a:rPr lang="en-US" sz="2800" dirty="0" err="1"/>
              <a:t>bộ</a:t>
            </a:r>
            <a:r>
              <a:rPr lang="en-US" sz="2800" dirty="0"/>
              <a:t> </a:t>
            </a:r>
            <a:r>
              <a:rPr lang="en-US" sz="2800" dirty="0" err="1"/>
              <a:t>điều</a:t>
            </a:r>
            <a:r>
              <a:rPr lang="en-US" sz="2800" dirty="0"/>
              <a:t> </a:t>
            </a:r>
            <a:r>
              <a:rPr lang="en-US" sz="2800" dirty="0" err="1"/>
              <a:t>khiển</a:t>
            </a:r>
            <a:r>
              <a:rPr lang="en-US" sz="2800" dirty="0"/>
              <a:t>.</a:t>
            </a:r>
          </a:p>
          <a:p>
            <a:pPr>
              <a:buFont typeface="Arial" panose="020B0604020202020204" pitchFamily="34" charset="0"/>
              <a:buChar char="•"/>
            </a:pPr>
            <a:r>
              <a:rPr lang="en-US" sz="2800" dirty="0" err="1"/>
              <a:t>Hiểu</a:t>
            </a:r>
            <a:r>
              <a:rPr lang="en-US" sz="2800" dirty="0"/>
              <a:t> </a:t>
            </a:r>
            <a:r>
              <a:rPr lang="en-US" sz="2800" dirty="0" err="1"/>
              <a:t>rõ</a:t>
            </a:r>
            <a:r>
              <a:rPr lang="en-US" sz="2800" dirty="0"/>
              <a:t> </a:t>
            </a:r>
            <a:r>
              <a:rPr lang="en-US" sz="2800" dirty="0" err="1"/>
              <a:t>nguyên</a:t>
            </a:r>
            <a:r>
              <a:rPr lang="en-US" sz="2800" dirty="0"/>
              <a:t> </a:t>
            </a:r>
            <a:r>
              <a:rPr lang="en-US" sz="2800" dirty="0" err="1"/>
              <a:t>lý</a:t>
            </a:r>
            <a:r>
              <a:rPr lang="en-US" sz="2800" dirty="0"/>
              <a:t> </a:t>
            </a:r>
            <a:r>
              <a:rPr lang="en-US" sz="2800" dirty="0" err="1"/>
              <a:t>hoạt</a:t>
            </a:r>
            <a:r>
              <a:rPr lang="en-US" sz="2800" dirty="0"/>
              <a:t> </a:t>
            </a:r>
            <a:r>
              <a:rPr lang="en-US" sz="2800" dirty="0" err="1"/>
              <a:t>động</a:t>
            </a:r>
            <a:r>
              <a:rPr lang="en-US" sz="2800" dirty="0"/>
              <a:t> </a:t>
            </a:r>
            <a:r>
              <a:rPr lang="en-US" sz="2800" dirty="0" err="1"/>
              <a:t>của</a:t>
            </a:r>
            <a:r>
              <a:rPr lang="en-US" sz="2800" dirty="0"/>
              <a:t> SDN </a:t>
            </a:r>
            <a:r>
              <a:rPr lang="en-US" sz="2800" dirty="0" err="1"/>
              <a:t>và</a:t>
            </a:r>
            <a:r>
              <a:rPr lang="en-US" sz="2800" dirty="0"/>
              <a:t> </a:t>
            </a:r>
            <a:r>
              <a:rPr lang="en-US" sz="2800" dirty="0" err="1"/>
              <a:t>vai</a:t>
            </a:r>
            <a:r>
              <a:rPr lang="en-US" sz="2800" dirty="0"/>
              <a:t> </a:t>
            </a:r>
            <a:r>
              <a:rPr lang="en-US" sz="2800" dirty="0" err="1"/>
              <a:t>trò</a:t>
            </a:r>
            <a:r>
              <a:rPr lang="en-US" sz="2800" dirty="0"/>
              <a:t> </a:t>
            </a:r>
            <a:r>
              <a:rPr lang="en-US" sz="2800" dirty="0" err="1"/>
              <a:t>trung</a:t>
            </a:r>
            <a:r>
              <a:rPr lang="en-US" sz="2800" dirty="0"/>
              <a:t> </a:t>
            </a:r>
            <a:r>
              <a:rPr lang="en-US" sz="2800" dirty="0" err="1"/>
              <a:t>tâm</a:t>
            </a:r>
            <a:r>
              <a:rPr lang="en-US" sz="2800" dirty="0"/>
              <a:t> </a:t>
            </a:r>
            <a:r>
              <a:rPr lang="en-US" sz="2800" dirty="0" err="1"/>
              <a:t>của</a:t>
            </a:r>
            <a:r>
              <a:rPr lang="en-US" sz="2800" dirty="0"/>
              <a:t> </a:t>
            </a:r>
            <a:r>
              <a:rPr lang="en-US" sz="2800" dirty="0" err="1"/>
              <a:t>bộ</a:t>
            </a:r>
            <a:r>
              <a:rPr lang="en-US" sz="2800" dirty="0"/>
              <a:t> </a:t>
            </a:r>
            <a:r>
              <a:rPr lang="en-US" sz="2800" dirty="0" err="1"/>
              <a:t>điều</a:t>
            </a:r>
            <a:r>
              <a:rPr lang="en-US" sz="2800" dirty="0"/>
              <a:t> </a:t>
            </a:r>
            <a:r>
              <a:rPr lang="en-US" sz="2800" dirty="0" err="1"/>
              <a:t>khiển</a:t>
            </a:r>
            <a:r>
              <a:rPr lang="en-US" sz="2800" dirty="0"/>
              <a:t> </a:t>
            </a:r>
            <a:r>
              <a:rPr lang="en-US" sz="2800" dirty="0" err="1"/>
              <a:t>trong</a:t>
            </a:r>
            <a:r>
              <a:rPr lang="en-US" sz="2800" dirty="0"/>
              <a:t> </a:t>
            </a:r>
            <a:r>
              <a:rPr lang="en-US" sz="2800" dirty="0" err="1"/>
              <a:t>quản</a:t>
            </a:r>
            <a:r>
              <a:rPr lang="en-US" sz="2800" dirty="0"/>
              <a:t> </a:t>
            </a:r>
            <a:r>
              <a:rPr lang="en-US" sz="2800" dirty="0" err="1"/>
              <a:t>lý</a:t>
            </a:r>
            <a:r>
              <a:rPr lang="en-US" sz="2800" dirty="0"/>
              <a:t> </a:t>
            </a:r>
            <a:r>
              <a:rPr lang="en-US" sz="2800" dirty="0" err="1"/>
              <a:t>mạng</a:t>
            </a:r>
            <a:r>
              <a:rPr lang="en-US" sz="2800" dirty="0"/>
              <a:t>.</a:t>
            </a:r>
          </a:p>
          <a:p>
            <a:pPr>
              <a:buFont typeface="Arial" panose="020B0604020202020204" pitchFamily="34" charset="0"/>
              <a:buChar char="•"/>
            </a:pPr>
            <a:r>
              <a:rPr lang="en-US" sz="2800" dirty="0" err="1"/>
              <a:t>Khai</a:t>
            </a:r>
            <a:r>
              <a:rPr lang="en-US" sz="2800" dirty="0"/>
              <a:t> </a:t>
            </a:r>
            <a:r>
              <a:rPr lang="en-US" sz="2800" dirty="0" err="1"/>
              <a:t>thác</a:t>
            </a:r>
            <a:r>
              <a:rPr lang="en-US" sz="2800" dirty="0"/>
              <a:t> </a:t>
            </a:r>
            <a:r>
              <a:rPr lang="en-US" sz="2800" dirty="0" err="1"/>
              <a:t>lỗ</a:t>
            </a:r>
            <a:r>
              <a:rPr lang="en-US" sz="2800" dirty="0"/>
              <a:t> </a:t>
            </a:r>
            <a:r>
              <a:rPr lang="en-US" sz="2800" dirty="0" err="1"/>
              <a:t>hổng</a:t>
            </a:r>
            <a:r>
              <a:rPr lang="en-US" sz="2800" dirty="0"/>
              <a:t> </a:t>
            </a:r>
            <a:r>
              <a:rPr lang="en-US" sz="2800" dirty="0" err="1"/>
              <a:t>bảo</a:t>
            </a:r>
            <a:r>
              <a:rPr lang="en-US" sz="2800" dirty="0"/>
              <a:t> </a:t>
            </a:r>
            <a:r>
              <a:rPr lang="en-US" sz="2800" dirty="0" err="1"/>
              <a:t>mật</a:t>
            </a:r>
            <a:r>
              <a:rPr lang="en-US" sz="2800" dirty="0"/>
              <a:t>, </a:t>
            </a:r>
            <a:r>
              <a:rPr lang="en-US" sz="2800" dirty="0" err="1"/>
              <a:t>chứng</a:t>
            </a:r>
            <a:r>
              <a:rPr lang="en-US" sz="2800" dirty="0"/>
              <a:t> </a:t>
            </a:r>
            <a:r>
              <a:rPr lang="en-US" sz="2800" dirty="0" err="1"/>
              <a:t>minh</a:t>
            </a:r>
            <a:r>
              <a:rPr lang="en-US" sz="2800" dirty="0"/>
              <a:t> </a:t>
            </a:r>
            <a:r>
              <a:rPr lang="en-US" sz="2800" dirty="0" err="1"/>
              <a:t>rằng</a:t>
            </a:r>
            <a:r>
              <a:rPr lang="en-US" sz="2800" dirty="0"/>
              <a:t> </a:t>
            </a:r>
            <a:r>
              <a:rPr lang="en-US" sz="2800" dirty="0" err="1"/>
              <a:t>mô</a:t>
            </a:r>
            <a:r>
              <a:rPr lang="en-US" sz="2800" dirty="0"/>
              <a:t> </a:t>
            </a:r>
            <a:r>
              <a:rPr lang="en-US" sz="2800" dirty="0" err="1"/>
              <a:t>hình</a:t>
            </a:r>
            <a:r>
              <a:rPr lang="en-US" sz="2800" dirty="0"/>
              <a:t> </a:t>
            </a:r>
            <a:r>
              <a:rPr lang="en-US" sz="2800" dirty="0" err="1"/>
              <a:t>mạng</a:t>
            </a:r>
            <a:r>
              <a:rPr lang="en-US" sz="2800" dirty="0"/>
              <a:t> SDN </a:t>
            </a:r>
            <a:r>
              <a:rPr lang="en-US" sz="2800" dirty="0" err="1"/>
              <a:t>vẫn</a:t>
            </a:r>
            <a:r>
              <a:rPr lang="en-US" sz="2800" dirty="0"/>
              <a:t> </a:t>
            </a:r>
            <a:r>
              <a:rPr lang="en-US" sz="2800" dirty="0" err="1"/>
              <a:t>tiềm</a:t>
            </a:r>
            <a:r>
              <a:rPr lang="en-US" sz="2800" dirty="0"/>
              <a:t> </a:t>
            </a:r>
            <a:r>
              <a:rPr lang="en-US" sz="2800" dirty="0" err="1"/>
              <a:t>ẩn</a:t>
            </a:r>
            <a:r>
              <a:rPr lang="en-US" sz="2800" dirty="0"/>
              <a:t> </a:t>
            </a:r>
            <a:r>
              <a:rPr lang="en-US" sz="2800" dirty="0" err="1"/>
              <a:t>rủi</a:t>
            </a:r>
            <a:r>
              <a:rPr lang="en-US" sz="2800" dirty="0"/>
              <a:t> </a:t>
            </a:r>
            <a:r>
              <a:rPr lang="en-US" sz="2800" dirty="0" err="1"/>
              <a:t>ro</a:t>
            </a:r>
            <a:r>
              <a:rPr lang="en-US" sz="2800" dirty="0"/>
              <a:t> an </a:t>
            </a:r>
            <a:r>
              <a:rPr lang="en-US" sz="2800" dirty="0" err="1"/>
              <a:t>ninh</a:t>
            </a:r>
            <a:r>
              <a:rPr lang="en-US" sz="2800" dirty="0"/>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4000" dirty="0"/>
              <a:t>Hạn chế: Chưa nghiên cứu phần demo ngăn chặn tấn công và chưa có đánh giá giải pháp.</a:t>
            </a:r>
          </a:p>
          <a:p>
            <a:pPr>
              <a:buFont typeface="Arial" panose="020B0604020202020204" pitchFamily="34" charset="0"/>
              <a:buChar char="•"/>
            </a:pPr>
            <a:endParaRPr lang="en-US" sz="2800" dirty="0"/>
          </a:p>
        </p:txBody>
      </p:sp>
      <p:sp>
        <p:nvSpPr>
          <p:cNvPr id="4" name="Slide Number Placeholder 3">
            <a:extLst>
              <a:ext uri="{FF2B5EF4-FFF2-40B4-BE49-F238E27FC236}">
                <a16:creationId xmlns:a16="http://schemas.microsoft.com/office/drawing/2014/main" id="{A6A686E1-7BDB-3599-5B69-8FCF321D798B}"/>
              </a:ext>
            </a:extLst>
          </p:cNvPr>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5014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2" name="Google Shape;152;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tiên</a:t>
            </a: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đặc</a:t>
            </a: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mô</a:t>
            </a: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truyền</a:t>
            </a: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solidFill>
                  <a:srgbClr val="000000"/>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data plane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control plane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nằm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mây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50000"/>
              </a:lnSpc>
              <a:spcAft>
                <a:spcPts val="8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nSpc>
                <a:spcPct val="150000"/>
              </a:lnSpc>
              <a:spcAft>
                <a:spcPts val="8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50000"/>
              </a:lnSpc>
              <a:spcAft>
                <a:spcPts val="8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50000"/>
              </a:lnSpc>
              <a:spcAft>
                <a:spcPts val="8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5932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mây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50000"/>
              </a:lnSpc>
              <a:spcAft>
                <a:spcPts val="8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nSpc>
                <a:spcPct val="150000"/>
              </a:lnSpc>
              <a:spcAft>
                <a:spcPts val="8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50000"/>
              </a:lnSpc>
              <a:spcAft>
                <a:spcPts val="8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50000"/>
              </a:lnSpc>
              <a:spcAft>
                <a:spcPts val="8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1825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vi-VN" dirty="0"/>
              <a:t>SDN (</a:t>
            </a:r>
            <a:r>
              <a:rPr lang="vi-VN" dirty="0" err="1"/>
              <a:t>Software</a:t>
            </a:r>
            <a:r>
              <a:rPr lang="vi-VN" dirty="0"/>
              <a:t> </a:t>
            </a:r>
            <a:r>
              <a:rPr lang="vi-VN" dirty="0" err="1"/>
              <a:t>Defined</a:t>
            </a:r>
            <a:r>
              <a:rPr lang="vi-VN" dirty="0"/>
              <a:t> </a:t>
            </a:r>
            <a:r>
              <a:rPr lang="vi-VN" dirty="0" err="1"/>
              <a:t>Networking</a:t>
            </a:r>
            <a:r>
              <a:rPr lang="vi-VN" dirty="0"/>
              <a:t>) là mạng điều khiển bằng phần mềm, tách biệt </a:t>
            </a:r>
            <a:r>
              <a:rPr lang="vi-VN" dirty="0" err="1"/>
              <a:t>control</a:t>
            </a:r>
            <a:r>
              <a:rPr lang="vi-VN" dirty="0"/>
              <a:t> </a:t>
            </a:r>
            <a:r>
              <a:rPr lang="vi-VN" dirty="0" err="1"/>
              <a:t>plane</a:t>
            </a:r>
            <a:r>
              <a:rPr lang="vi-VN" dirty="0"/>
              <a:t> (kiểm soát luồng mạng) và </a:t>
            </a:r>
            <a:r>
              <a:rPr lang="vi-VN" dirty="0" err="1"/>
              <a:t>data</a:t>
            </a:r>
            <a:r>
              <a:rPr lang="vi-VN" dirty="0"/>
              <a:t> </a:t>
            </a:r>
            <a:r>
              <a:rPr lang="vi-VN" dirty="0" err="1"/>
              <a:t>plane</a:t>
            </a:r>
            <a:r>
              <a:rPr lang="vi-VN" dirty="0"/>
              <a:t> (luồng dữ liệu). Sử dụng giao thức </a:t>
            </a:r>
            <a:r>
              <a:rPr lang="vi-VN" dirty="0" err="1"/>
              <a:t>OpenFlow</a:t>
            </a:r>
            <a:r>
              <a:rPr lang="vi-VN" dirty="0"/>
              <a:t>, SDN cho phép điều khiển luồng dữ liệu qua lập trình, tăng cường linh hoạt và tối ưu hóa quản lý mạng. </a:t>
            </a:r>
            <a:endParaRPr lang="en-US" dirty="0"/>
          </a:p>
          <a:p>
            <a:endParaRPr lang="en-US" dirty="0"/>
          </a:p>
          <a:p>
            <a:r>
              <a:rPr lang="en-US" dirty="0"/>
              <a:t>	</a:t>
            </a:r>
            <a:r>
              <a:rPr lang="vi-VN" dirty="0"/>
              <a:t>Bộ điều khiển (</a:t>
            </a:r>
            <a:r>
              <a:rPr lang="vi-VN" dirty="0" err="1"/>
              <a:t>Flow</a:t>
            </a:r>
            <a:r>
              <a:rPr lang="vi-VN" dirty="0"/>
              <a:t> </a:t>
            </a:r>
            <a:r>
              <a:rPr lang="vi-VN" dirty="0" err="1"/>
              <a:t>Controller</a:t>
            </a:r>
            <a:r>
              <a:rPr lang="vi-VN" dirty="0"/>
              <a:t>) đảm nhận việc định tuyến và quản lý chính sách toàn mạng, giao tiếp với thiết bị qua </a:t>
            </a:r>
            <a:r>
              <a:rPr lang="vi-VN" dirty="0" err="1"/>
              <a:t>OpenFlow</a:t>
            </a:r>
            <a:r>
              <a:rPr lang="vi-VN" dirty="0"/>
              <a:t>, giúp quản lý mạng tập trung từ một giao diện thay vì cấu hình từng thiết bị.</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7406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	</a:t>
            </a:r>
            <a:r>
              <a:rPr lang="vi-VN" sz="1800" dirty="0"/>
              <a:t>Bộ điều khiển (</a:t>
            </a:r>
            <a:r>
              <a:rPr lang="vi-VN" sz="1800" dirty="0" err="1"/>
              <a:t>Flow</a:t>
            </a:r>
            <a:r>
              <a:rPr lang="vi-VN" sz="1800" dirty="0"/>
              <a:t> </a:t>
            </a:r>
            <a:r>
              <a:rPr lang="vi-VN" sz="1800" dirty="0" err="1"/>
              <a:t>Controller</a:t>
            </a:r>
            <a:r>
              <a:rPr lang="vi-VN" sz="1800" dirty="0"/>
              <a:t>) đảm nhận việc định tuyến và quản lý chính sách toàn mạng, giao tiếp với thiết bị qua </a:t>
            </a:r>
            <a:r>
              <a:rPr lang="vi-VN" sz="1800" dirty="0" err="1"/>
              <a:t>OpenFlow</a:t>
            </a:r>
            <a:r>
              <a:rPr lang="vi-VN" sz="1800" dirty="0"/>
              <a:t>, giúp quản lý mạng tập trung từ một giao diện thay vì cấu hình từng thiết bị.</a:t>
            </a:r>
            <a:endParaRPr lang="en-US" sz="1800"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0293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trúc</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SDN: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riêng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50000"/>
              </a:lnSpc>
              <a:spcAft>
                <a:spcPts val="800"/>
              </a:spcAft>
            </a:pPr>
            <a:endParaRPr lang="en-US" sz="1800" dirty="0">
              <a:solidFill>
                <a:srgbClr val="000000"/>
              </a:solidFill>
              <a:effectLst/>
              <a:highlight>
                <a:srgbClr val="00FFFF"/>
              </a:highligh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tới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 API,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trễ</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băng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tuyến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đám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mây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tổ</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đám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mây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soát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800"/>
              </a:spcAft>
            </a:pPr>
            <a:endPar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Aft>
                <a:spcPts val="800"/>
              </a:spcAft>
            </a:pP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nơi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OpenFlow</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SDN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(OS)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mọi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tuyến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800"/>
              </a:spcAft>
            </a:pPr>
            <a:endPar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Aft>
                <a:spcPts val="800"/>
              </a:spcAft>
            </a:pP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cơ</a:t>
            </a: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sở</a:t>
            </a: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hạ</a:t>
            </a: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tầng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gói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tăng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cường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451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65E25-AD71-1AA9-C141-8246D42129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C405B-632A-2F66-04E3-A46FF886BA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EED7EE-89C3-7ED0-686F-25D956DE47D0}"/>
              </a:ext>
            </a:extLst>
          </p:cNvPr>
          <p:cNvSpPr>
            <a:spLocks noGrp="1"/>
          </p:cNvSpPr>
          <p:nvPr>
            <p:ph type="body" idx="1"/>
          </p:nvPr>
        </p:nvSpPr>
        <p:spPr/>
        <p:txBody>
          <a:bodyPr/>
          <a:lstStyle/>
          <a:p>
            <a:pPr>
              <a:lnSpc>
                <a:spcPct val="150000"/>
              </a:lnSpc>
              <a:spcAft>
                <a:spcPts val="800"/>
              </a:spcAft>
            </a:pP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b="1" dirty="0">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b="1" dirty="0">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SDN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kinh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qua API,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trễ</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băng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tuyến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đám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mây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đám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mây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ảo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cô</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soát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endParaRPr lang="en-US" dirty="0"/>
          </a:p>
        </p:txBody>
      </p:sp>
      <p:sp>
        <p:nvSpPr>
          <p:cNvPr id="4" name="Slide Number Placeholder 3">
            <a:extLst>
              <a:ext uri="{FF2B5EF4-FFF2-40B4-BE49-F238E27FC236}">
                <a16:creationId xmlns:a16="http://schemas.microsoft.com/office/drawing/2014/main" id="{C4D159CE-DB93-8D9A-9C7C-BB654892027E}"/>
              </a:ext>
            </a:extLst>
          </p:cNvPr>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203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A874E-8CEC-EBFE-BFFA-3C031679A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C200B-787B-48CC-5323-447D3C5B5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A7DA04-F104-D485-C5EA-8C8B5FEF78A5}"/>
              </a:ext>
            </a:extLst>
          </p:cNvPr>
          <p:cNvSpPr>
            <a:spLocks noGrp="1"/>
          </p:cNvSpPr>
          <p:nvPr>
            <p:ph type="body" idx="1"/>
          </p:nvPr>
        </p:nvSpPr>
        <p:spPr/>
        <p:txBody>
          <a:bodyPr/>
          <a:lstStyle/>
          <a:p>
            <a:pPr>
              <a:lnSpc>
                <a:spcPct val="150000"/>
              </a:lnSpc>
              <a:spcAft>
                <a:spcPts val="800"/>
              </a:spcAft>
            </a:pP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b="1"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b="1" dirty="0">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highlight>
                  <a:srgbClr val="00FFFF"/>
                </a:highligh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nơi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OpenFlow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SDN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endParaRPr lang="en-US" dirty="0"/>
          </a:p>
        </p:txBody>
      </p:sp>
      <p:sp>
        <p:nvSpPr>
          <p:cNvPr id="4" name="Slide Number Placeholder 3">
            <a:extLst>
              <a:ext uri="{FF2B5EF4-FFF2-40B4-BE49-F238E27FC236}">
                <a16:creationId xmlns:a16="http://schemas.microsoft.com/office/drawing/2014/main" id="{6B388410-DC31-AF53-A631-C842F8B980C1}"/>
              </a:ext>
            </a:extLst>
          </p:cNvPr>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402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6"/>
        <p:cNvGrpSpPr/>
        <p:nvPr/>
      </p:nvGrpSpPr>
      <p:grpSpPr>
        <a:xfrm>
          <a:off x="0" y="0"/>
          <a:ext cx="0" cy="0"/>
          <a:chOff x="0" y="0"/>
          <a:chExt cx="0" cy="0"/>
        </a:xfrm>
      </p:grpSpPr>
      <p:sp>
        <p:nvSpPr>
          <p:cNvPr id="17" name="Google Shape;17;p10"/>
          <p:cNvSpPr txBox="1">
            <a:spLocks noGrp="1"/>
          </p:cNvSpPr>
          <p:nvPr>
            <p:ph type="title"/>
          </p:nvPr>
        </p:nvSpPr>
        <p:spPr>
          <a:xfrm>
            <a:off x="384936" y="24129"/>
            <a:ext cx="11422126" cy="482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0" b="1" i="0">
                <a:solidFill>
                  <a:srgbClr val="375FA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11708256" y="6669430"/>
            <a:ext cx="231775" cy="177800"/>
          </a:xfrm>
          <a:prstGeom prst="rect">
            <a:avLst/>
          </a:prstGeom>
          <a:noFill/>
          <a:ln>
            <a:noFill/>
          </a:ln>
        </p:spPr>
        <p:txBody>
          <a:bodyPr spcFirstLastPara="1" wrap="square" lIns="0" tIns="0" rIns="0" bIns="0" anchor="t" anchorCtr="0">
            <a:spAutoFit/>
          </a:bodyPr>
          <a:lstStyle>
            <a:lvl1pPr marL="38100" marR="0" lvl="0" indent="0" algn="l">
              <a:lnSpc>
                <a:spcPct val="103333"/>
              </a:lnSpc>
              <a:spcBef>
                <a:spcPts val="0"/>
              </a:spcBef>
              <a:buNone/>
              <a:defRPr sz="1200" b="1" i="0" u="none" strike="noStrike" cap="none">
                <a:solidFill>
                  <a:schemeClr val="lt1"/>
                </a:solidFill>
                <a:latin typeface="Calibri"/>
                <a:ea typeface="Calibri"/>
                <a:cs typeface="Calibri"/>
                <a:sym typeface="Calibri"/>
              </a:defRPr>
            </a:lvl1pPr>
            <a:lvl2pPr marL="38100" marR="0" lvl="1" indent="0" algn="l">
              <a:lnSpc>
                <a:spcPct val="103333"/>
              </a:lnSpc>
              <a:spcBef>
                <a:spcPts val="0"/>
              </a:spcBef>
              <a:buNone/>
              <a:defRPr sz="1200" b="1" i="0" u="none" strike="noStrike" cap="none">
                <a:solidFill>
                  <a:schemeClr val="lt1"/>
                </a:solidFill>
                <a:latin typeface="Calibri"/>
                <a:ea typeface="Calibri"/>
                <a:cs typeface="Calibri"/>
                <a:sym typeface="Calibri"/>
              </a:defRPr>
            </a:lvl2pPr>
            <a:lvl3pPr marL="38100" marR="0" lvl="2" indent="0" algn="l">
              <a:lnSpc>
                <a:spcPct val="103333"/>
              </a:lnSpc>
              <a:spcBef>
                <a:spcPts val="0"/>
              </a:spcBef>
              <a:buNone/>
              <a:defRPr sz="1200" b="1" i="0" u="none" strike="noStrike" cap="none">
                <a:solidFill>
                  <a:schemeClr val="lt1"/>
                </a:solidFill>
                <a:latin typeface="Calibri"/>
                <a:ea typeface="Calibri"/>
                <a:cs typeface="Calibri"/>
                <a:sym typeface="Calibri"/>
              </a:defRPr>
            </a:lvl3pPr>
            <a:lvl4pPr marL="38100" marR="0" lvl="3" indent="0" algn="l">
              <a:lnSpc>
                <a:spcPct val="103333"/>
              </a:lnSpc>
              <a:spcBef>
                <a:spcPts val="0"/>
              </a:spcBef>
              <a:buNone/>
              <a:defRPr sz="1200" b="1" i="0" u="none" strike="noStrike" cap="none">
                <a:solidFill>
                  <a:schemeClr val="lt1"/>
                </a:solidFill>
                <a:latin typeface="Calibri"/>
                <a:ea typeface="Calibri"/>
                <a:cs typeface="Calibri"/>
                <a:sym typeface="Calibri"/>
              </a:defRPr>
            </a:lvl4pPr>
            <a:lvl5pPr marL="38100" marR="0" lvl="4" indent="0" algn="l">
              <a:lnSpc>
                <a:spcPct val="103333"/>
              </a:lnSpc>
              <a:spcBef>
                <a:spcPts val="0"/>
              </a:spcBef>
              <a:buNone/>
              <a:defRPr sz="1200" b="1" i="0" u="none" strike="noStrike" cap="none">
                <a:solidFill>
                  <a:schemeClr val="lt1"/>
                </a:solidFill>
                <a:latin typeface="Calibri"/>
                <a:ea typeface="Calibri"/>
                <a:cs typeface="Calibri"/>
                <a:sym typeface="Calibri"/>
              </a:defRPr>
            </a:lvl5pPr>
            <a:lvl6pPr marL="38100" marR="0" lvl="5" indent="0" algn="l">
              <a:lnSpc>
                <a:spcPct val="103333"/>
              </a:lnSpc>
              <a:spcBef>
                <a:spcPts val="0"/>
              </a:spcBef>
              <a:buNone/>
              <a:defRPr sz="1200" b="1" i="0" u="none" strike="noStrike" cap="none">
                <a:solidFill>
                  <a:schemeClr val="lt1"/>
                </a:solidFill>
                <a:latin typeface="Calibri"/>
                <a:ea typeface="Calibri"/>
                <a:cs typeface="Calibri"/>
                <a:sym typeface="Calibri"/>
              </a:defRPr>
            </a:lvl6pPr>
            <a:lvl7pPr marL="38100" marR="0" lvl="6" indent="0" algn="l">
              <a:lnSpc>
                <a:spcPct val="103333"/>
              </a:lnSpc>
              <a:spcBef>
                <a:spcPts val="0"/>
              </a:spcBef>
              <a:buNone/>
              <a:defRPr sz="1200" b="1" i="0" u="none" strike="noStrike" cap="none">
                <a:solidFill>
                  <a:schemeClr val="lt1"/>
                </a:solidFill>
                <a:latin typeface="Calibri"/>
                <a:ea typeface="Calibri"/>
                <a:cs typeface="Calibri"/>
                <a:sym typeface="Calibri"/>
              </a:defRPr>
            </a:lvl7pPr>
            <a:lvl8pPr marL="38100" marR="0" lvl="7" indent="0" algn="l">
              <a:lnSpc>
                <a:spcPct val="103333"/>
              </a:lnSpc>
              <a:spcBef>
                <a:spcPts val="0"/>
              </a:spcBef>
              <a:buNone/>
              <a:defRPr sz="1200" b="1" i="0" u="none" strike="noStrike" cap="none">
                <a:solidFill>
                  <a:schemeClr val="lt1"/>
                </a:solidFill>
                <a:latin typeface="Calibri"/>
                <a:ea typeface="Calibri"/>
                <a:cs typeface="Calibri"/>
                <a:sym typeface="Calibri"/>
              </a:defRPr>
            </a:lvl8pPr>
            <a:lvl9pPr marL="38100" marR="0" lvl="8" indent="0" algn="l">
              <a:lnSpc>
                <a:spcPct val="103333"/>
              </a:lnSpc>
              <a:spcBef>
                <a:spcPts val="0"/>
              </a:spcBef>
              <a:buNone/>
              <a:defRPr sz="1200" b="1" i="0" u="none" strike="noStrike" cap="none">
                <a:solidFill>
                  <a:schemeClr val="lt1"/>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1"/>
        <p:cNvGrpSpPr/>
        <p:nvPr/>
      </p:nvGrpSpPr>
      <p:grpSpPr>
        <a:xfrm>
          <a:off x="0" y="0"/>
          <a:ext cx="0" cy="0"/>
          <a:chOff x="0" y="0"/>
          <a:chExt cx="0" cy="0"/>
        </a:xfrm>
      </p:grpSpPr>
      <p:sp>
        <p:nvSpPr>
          <p:cNvPr id="32" name="Google Shape;32;p13"/>
          <p:cNvSpPr txBox="1">
            <a:spLocks noGrp="1"/>
          </p:cNvSpPr>
          <p:nvPr>
            <p:ph type="ctrTitle"/>
          </p:nvPr>
        </p:nvSpPr>
        <p:spPr>
          <a:xfrm>
            <a:off x="386588" y="24129"/>
            <a:ext cx="11418823" cy="482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0" b="1" i="0">
                <a:solidFill>
                  <a:srgbClr val="375FA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subTitle" idx="1"/>
          </p:nvPr>
        </p:nvSpPr>
        <p:spPr>
          <a:xfrm>
            <a:off x="1283969" y="4688585"/>
            <a:ext cx="9624060" cy="7569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800" b="1" i="0">
                <a:solidFill>
                  <a:srgbClr val="375F9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11708256" y="6669430"/>
            <a:ext cx="231775" cy="177800"/>
          </a:xfrm>
          <a:prstGeom prst="rect">
            <a:avLst/>
          </a:prstGeom>
          <a:noFill/>
          <a:ln>
            <a:noFill/>
          </a:ln>
        </p:spPr>
        <p:txBody>
          <a:bodyPr spcFirstLastPara="1" wrap="square" lIns="0" tIns="0" rIns="0" bIns="0" anchor="t" anchorCtr="0">
            <a:spAutoFit/>
          </a:bodyPr>
          <a:lstStyle>
            <a:lvl1pPr marL="38100" marR="0" lvl="0" indent="0" algn="l">
              <a:lnSpc>
                <a:spcPct val="103333"/>
              </a:lnSpc>
              <a:spcBef>
                <a:spcPts val="0"/>
              </a:spcBef>
              <a:buNone/>
              <a:defRPr sz="1200" b="1" i="0">
                <a:solidFill>
                  <a:schemeClr val="lt1"/>
                </a:solidFill>
                <a:latin typeface="Calibri"/>
                <a:ea typeface="Calibri"/>
                <a:cs typeface="Calibri"/>
                <a:sym typeface="Calibri"/>
              </a:defRPr>
            </a:lvl1pPr>
            <a:lvl2pPr marL="38100" marR="0" lvl="1" indent="0" algn="l">
              <a:lnSpc>
                <a:spcPct val="103333"/>
              </a:lnSpc>
              <a:spcBef>
                <a:spcPts val="0"/>
              </a:spcBef>
              <a:buNone/>
              <a:defRPr sz="1200" b="1" i="0">
                <a:solidFill>
                  <a:schemeClr val="lt1"/>
                </a:solidFill>
                <a:latin typeface="Calibri"/>
                <a:ea typeface="Calibri"/>
                <a:cs typeface="Calibri"/>
                <a:sym typeface="Calibri"/>
              </a:defRPr>
            </a:lvl2pPr>
            <a:lvl3pPr marL="38100" marR="0" lvl="2" indent="0" algn="l">
              <a:lnSpc>
                <a:spcPct val="103333"/>
              </a:lnSpc>
              <a:spcBef>
                <a:spcPts val="0"/>
              </a:spcBef>
              <a:buNone/>
              <a:defRPr sz="1200" b="1" i="0">
                <a:solidFill>
                  <a:schemeClr val="lt1"/>
                </a:solidFill>
                <a:latin typeface="Calibri"/>
                <a:ea typeface="Calibri"/>
                <a:cs typeface="Calibri"/>
                <a:sym typeface="Calibri"/>
              </a:defRPr>
            </a:lvl3pPr>
            <a:lvl4pPr marL="38100" marR="0" lvl="3" indent="0" algn="l">
              <a:lnSpc>
                <a:spcPct val="103333"/>
              </a:lnSpc>
              <a:spcBef>
                <a:spcPts val="0"/>
              </a:spcBef>
              <a:buNone/>
              <a:defRPr sz="1200" b="1" i="0">
                <a:solidFill>
                  <a:schemeClr val="lt1"/>
                </a:solidFill>
                <a:latin typeface="Calibri"/>
                <a:ea typeface="Calibri"/>
                <a:cs typeface="Calibri"/>
                <a:sym typeface="Calibri"/>
              </a:defRPr>
            </a:lvl4pPr>
            <a:lvl5pPr marL="38100" marR="0" lvl="4" indent="0" algn="l">
              <a:lnSpc>
                <a:spcPct val="103333"/>
              </a:lnSpc>
              <a:spcBef>
                <a:spcPts val="0"/>
              </a:spcBef>
              <a:buNone/>
              <a:defRPr sz="1200" b="1" i="0">
                <a:solidFill>
                  <a:schemeClr val="lt1"/>
                </a:solidFill>
                <a:latin typeface="Calibri"/>
                <a:ea typeface="Calibri"/>
                <a:cs typeface="Calibri"/>
                <a:sym typeface="Calibri"/>
              </a:defRPr>
            </a:lvl5pPr>
            <a:lvl6pPr marL="38100" marR="0" lvl="5" indent="0" algn="l">
              <a:lnSpc>
                <a:spcPct val="103333"/>
              </a:lnSpc>
              <a:spcBef>
                <a:spcPts val="0"/>
              </a:spcBef>
              <a:buNone/>
              <a:defRPr sz="1200" b="1" i="0">
                <a:solidFill>
                  <a:schemeClr val="lt1"/>
                </a:solidFill>
                <a:latin typeface="Calibri"/>
                <a:ea typeface="Calibri"/>
                <a:cs typeface="Calibri"/>
                <a:sym typeface="Calibri"/>
              </a:defRPr>
            </a:lvl6pPr>
            <a:lvl7pPr marL="38100" marR="0" lvl="6" indent="0" algn="l">
              <a:lnSpc>
                <a:spcPct val="103333"/>
              </a:lnSpc>
              <a:spcBef>
                <a:spcPts val="0"/>
              </a:spcBef>
              <a:buNone/>
              <a:defRPr sz="1200" b="1" i="0">
                <a:solidFill>
                  <a:schemeClr val="lt1"/>
                </a:solidFill>
                <a:latin typeface="Calibri"/>
                <a:ea typeface="Calibri"/>
                <a:cs typeface="Calibri"/>
                <a:sym typeface="Calibri"/>
              </a:defRPr>
            </a:lvl7pPr>
            <a:lvl8pPr marL="38100" marR="0" lvl="7" indent="0" algn="l">
              <a:lnSpc>
                <a:spcPct val="103333"/>
              </a:lnSpc>
              <a:spcBef>
                <a:spcPts val="0"/>
              </a:spcBef>
              <a:buNone/>
              <a:defRPr sz="1200" b="1" i="0">
                <a:solidFill>
                  <a:schemeClr val="lt1"/>
                </a:solidFill>
                <a:latin typeface="Calibri"/>
                <a:ea typeface="Calibri"/>
                <a:cs typeface="Calibri"/>
                <a:sym typeface="Calibri"/>
              </a:defRPr>
            </a:lvl8pPr>
            <a:lvl9pPr marL="38100" marR="0" lvl="8" indent="0" algn="l">
              <a:lnSpc>
                <a:spcPct val="103333"/>
              </a:lnSpc>
              <a:spcBef>
                <a:spcPts val="0"/>
              </a:spcBef>
              <a:buNone/>
              <a:defRPr sz="1200" b="1" i="0">
                <a:solidFill>
                  <a:schemeClr val="lt1"/>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384936" y="24129"/>
            <a:ext cx="11422126" cy="482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0" b="1" i="0">
                <a:solidFill>
                  <a:srgbClr val="375FA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4"/>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1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11708256" y="6669430"/>
            <a:ext cx="231775" cy="177800"/>
          </a:xfrm>
          <a:prstGeom prst="rect">
            <a:avLst/>
          </a:prstGeom>
          <a:noFill/>
          <a:ln>
            <a:noFill/>
          </a:ln>
        </p:spPr>
        <p:txBody>
          <a:bodyPr spcFirstLastPara="1" wrap="square" lIns="0" tIns="0" rIns="0" bIns="0" anchor="t" anchorCtr="0">
            <a:spAutoFit/>
          </a:bodyPr>
          <a:lstStyle>
            <a:lvl1pPr marL="38100" marR="0" lvl="0" indent="0" algn="l">
              <a:lnSpc>
                <a:spcPct val="103333"/>
              </a:lnSpc>
              <a:spcBef>
                <a:spcPts val="0"/>
              </a:spcBef>
              <a:buNone/>
              <a:defRPr sz="1200" b="1" i="0">
                <a:solidFill>
                  <a:schemeClr val="lt1"/>
                </a:solidFill>
                <a:latin typeface="Calibri"/>
                <a:ea typeface="Calibri"/>
                <a:cs typeface="Calibri"/>
                <a:sym typeface="Calibri"/>
              </a:defRPr>
            </a:lvl1pPr>
            <a:lvl2pPr marL="38100" marR="0" lvl="1" indent="0" algn="l">
              <a:lnSpc>
                <a:spcPct val="103333"/>
              </a:lnSpc>
              <a:spcBef>
                <a:spcPts val="0"/>
              </a:spcBef>
              <a:buNone/>
              <a:defRPr sz="1200" b="1" i="0">
                <a:solidFill>
                  <a:schemeClr val="lt1"/>
                </a:solidFill>
                <a:latin typeface="Calibri"/>
                <a:ea typeface="Calibri"/>
                <a:cs typeface="Calibri"/>
                <a:sym typeface="Calibri"/>
              </a:defRPr>
            </a:lvl2pPr>
            <a:lvl3pPr marL="38100" marR="0" lvl="2" indent="0" algn="l">
              <a:lnSpc>
                <a:spcPct val="103333"/>
              </a:lnSpc>
              <a:spcBef>
                <a:spcPts val="0"/>
              </a:spcBef>
              <a:buNone/>
              <a:defRPr sz="1200" b="1" i="0">
                <a:solidFill>
                  <a:schemeClr val="lt1"/>
                </a:solidFill>
                <a:latin typeface="Calibri"/>
                <a:ea typeface="Calibri"/>
                <a:cs typeface="Calibri"/>
                <a:sym typeface="Calibri"/>
              </a:defRPr>
            </a:lvl3pPr>
            <a:lvl4pPr marL="38100" marR="0" lvl="3" indent="0" algn="l">
              <a:lnSpc>
                <a:spcPct val="103333"/>
              </a:lnSpc>
              <a:spcBef>
                <a:spcPts val="0"/>
              </a:spcBef>
              <a:buNone/>
              <a:defRPr sz="1200" b="1" i="0">
                <a:solidFill>
                  <a:schemeClr val="lt1"/>
                </a:solidFill>
                <a:latin typeface="Calibri"/>
                <a:ea typeface="Calibri"/>
                <a:cs typeface="Calibri"/>
                <a:sym typeface="Calibri"/>
              </a:defRPr>
            </a:lvl4pPr>
            <a:lvl5pPr marL="38100" marR="0" lvl="4" indent="0" algn="l">
              <a:lnSpc>
                <a:spcPct val="103333"/>
              </a:lnSpc>
              <a:spcBef>
                <a:spcPts val="0"/>
              </a:spcBef>
              <a:buNone/>
              <a:defRPr sz="1200" b="1" i="0">
                <a:solidFill>
                  <a:schemeClr val="lt1"/>
                </a:solidFill>
                <a:latin typeface="Calibri"/>
                <a:ea typeface="Calibri"/>
                <a:cs typeface="Calibri"/>
                <a:sym typeface="Calibri"/>
              </a:defRPr>
            </a:lvl5pPr>
            <a:lvl6pPr marL="38100" marR="0" lvl="5" indent="0" algn="l">
              <a:lnSpc>
                <a:spcPct val="103333"/>
              </a:lnSpc>
              <a:spcBef>
                <a:spcPts val="0"/>
              </a:spcBef>
              <a:buNone/>
              <a:defRPr sz="1200" b="1" i="0">
                <a:solidFill>
                  <a:schemeClr val="lt1"/>
                </a:solidFill>
                <a:latin typeface="Calibri"/>
                <a:ea typeface="Calibri"/>
                <a:cs typeface="Calibri"/>
                <a:sym typeface="Calibri"/>
              </a:defRPr>
            </a:lvl6pPr>
            <a:lvl7pPr marL="38100" marR="0" lvl="6" indent="0" algn="l">
              <a:lnSpc>
                <a:spcPct val="103333"/>
              </a:lnSpc>
              <a:spcBef>
                <a:spcPts val="0"/>
              </a:spcBef>
              <a:buNone/>
              <a:defRPr sz="1200" b="1" i="0">
                <a:solidFill>
                  <a:schemeClr val="lt1"/>
                </a:solidFill>
                <a:latin typeface="Calibri"/>
                <a:ea typeface="Calibri"/>
                <a:cs typeface="Calibri"/>
                <a:sym typeface="Calibri"/>
              </a:defRPr>
            </a:lvl7pPr>
            <a:lvl8pPr marL="38100" marR="0" lvl="7" indent="0" algn="l">
              <a:lnSpc>
                <a:spcPct val="103333"/>
              </a:lnSpc>
              <a:spcBef>
                <a:spcPts val="0"/>
              </a:spcBef>
              <a:buNone/>
              <a:defRPr sz="1200" b="1" i="0">
                <a:solidFill>
                  <a:schemeClr val="lt1"/>
                </a:solidFill>
                <a:latin typeface="Calibri"/>
                <a:ea typeface="Calibri"/>
                <a:cs typeface="Calibri"/>
                <a:sym typeface="Calibri"/>
              </a:defRPr>
            </a:lvl8pPr>
            <a:lvl9pPr marL="38100" marR="0" lvl="8" indent="0" algn="l">
              <a:lnSpc>
                <a:spcPct val="103333"/>
              </a:lnSpc>
              <a:spcBef>
                <a:spcPts val="0"/>
              </a:spcBef>
              <a:buNone/>
              <a:defRPr sz="1200" b="1" i="0">
                <a:solidFill>
                  <a:schemeClr val="lt1"/>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4"/>
        <p:cNvGrpSpPr/>
        <p:nvPr/>
      </p:nvGrpSpPr>
      <p:grpSpPr>
        <a:xfrm>
          <a:off x="0" y="0"/>
          <a:ext cx="0" cy="0"/>
          <a:chOff x="0" y="0"/>
          <a:chExt cx="0" cy="0"/>
        </a:xfrm>
      </p:grpSpPr>
      <p:sp>
        <p:nvSpPr>
          <p:cNvPr id="45" name="Google Shape;45;p1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5"/>
          <p:cNvSpPr txBox="1">
            <a:spLocks noGrp="1"/>
          </p:cNvSpPr>
          <p:nvPr>
            <p:ph type="sldNum" idx="12"/>
          </p:nvPr>
        </p:nvSpPr>
        <p:spPr>
          <a:xfrm>
            <a:off x="11708256" y="6669430"/>
            <a:ext cx="231775" cy="177800"/>
          </a:xfrm>
          <a:prstGeom prst="rect">
            <a:avLst/>
          </a:prstGeom>
          <a:noFill/>
          <a:ln>
            <a:noFill/>
          </a:ln>
        </p:spPr>
        <p:txBody>
          <a:bodyPr spcFirstLastPara="1" wrap="square" lIns="0" tIns="0" rIns="0" bIns="0" anchor="t" anchorCtr="0">
            <a:spAutoFit/>
          </a:bodyPr>
          <a:lstStyle>
            <a:lvl1pPr marL="38100" marR="0" lvl="0" indent="0" algn="l">
              <a:lnSpc>
                <a:spcPct val="103333"/>
              </a:lnSpc>
              <a:spcBef>
                <a:spcPts val="0"/>
              </a:spcBef>
              <a:buNone/>
              <a:defRPr sz="1200" b="1" i="0">
                <a:solidFill>
                  <a:schemeClr val="lt1"/>
                </a:solidFill>
                <a:latin typeface="Calibri"/>
                <a:ea typeface="Calibri"/>
                <a:cs typeface="Calibri"/>
                <a:sym typeface="Calibri"/>
              </a:defRPr>
            </a:lvl1pPr>
            <a:lvl2pPr marL="38100" marR="0" lvl="1" indent="0" algn="l">
              <a:lnSpc>
                <a:spcPct val="103333"/>
              </a:lnSpc>
              <a:spcBef>
                <a:spcPts val="0"/>
              </a:spcBef>
              <a:buNone/>
              <a:defRPr sz="1200" b="1" i="0">
                <a:solidFill>
                  <a:schemeClr val="lt1"/>
                </a:solidFill>
                <a:latin typeface="Calibri"/>
                <a:ea typeface="Calibri"/>
                <a:cs typeface="Calibri"/>
                <a:sym typeface="Calibri"/>
              </a:defRPr>
            </a:lvl2pPr>
            <a:lvl3pPr marL="38100" marR="0" lvl="2" indent="0" algn="l">
              <a:lnSpc>
                <a:spcPct val="103333"/>
              </a:lnSpc>
              <a:spcBef>
                <a:spcPts val="0"/>
              </a:spcBef>
              <a:buNone/>
              <a:defRPr sz="1200" b="1" i="0">
                <a:solidFill>
                  <a:schemeClr val="lt1"/>
                </a:solidFill>
                <a:latin typeface="Calibri"/>
                <a:ea typeface="Calibri"/>
                <a:cs typeface="Calibri"/>
                <a:sym typeface="Calibri"/>
              </a:defRPr>
            </a:lvl3pPr>
            <a:lvl4pPr marL="38100" marR="0" lvl="3" indent="0" algn="l">
              <a:lnSpc>
                <a:spcPct val="103333"/>
              </a:lnSpc>
              <a:spcBef>
                <a:spcPts val="0"/>
              </a:spcBef>
              <a:buNone/>
              <a:defRPr sz="1200" b="1" i="0">
                <a:solidFill>
                  <a:schemeClr val="lt1"/>
                </a:solidFill>
                <a:latin typeface="Calibri"/>
                <a:ea typeface="Calibri"/>
                <a:cs typeface="Calibri"/>
                <a:sym typeface="Calibri"/>
              </a:defRPr>
            </a:lvl4pPr>
            <a:lvl5pPr marL="38100" marR="0" lvl="4" indent="0" algn="l">
              <a:lnSpc>
                <a:spcPct val="103333"/>
              </a:lnSpc>
              <a:spcBef>
                <a:spcPts val="0"/>
              </a:spcBef>
              <a:buNone/>
              <a:defRPr sz="1200" b="1" i="0">
                <a:solidFill>
                  <a:schemeClr val="lt1"/>
                </a:solidFill>
                <a:latin typeface="Calibri"/>
                <a:ea typeface="Calibri"/>
                <a:cs typeface="Calibri"/>
                <a:sym typeface="Calibri"/>
              </a:defRPr>
            </a:lvl5pPr>
            <a:lvl6pPr marL="38100" marR="0" lvl="5" indent="0" algn="l">
              <a:lnSpc>
                <a:spcPct val="103333"/>
              </a:lnSpc>
              <a:spcBef>
                <a:spcPts val="0"/>
              </a:spcBef>
              <a:buNone/>
              <a:defRPr sz="1200" b="1" i="0">
                <a:solidFill>
                  <a:schemeClr val="lt1"/>
                </a:solidFill>
                <a:latin typeface="Calibri"/>
                <a:ea typeface="Calibri"/>
                <a:cs typeface="Calibri"/>
                <a:sym typeface="Calibri"/>
              </a:defRPr>
            </a:lvl6pPr>
            <a:lvl7pPr marL="38100" marR="0" lvl="6" indent="0" algn="l">
              <a:lnSpc>
                <a:spcPct val="103333"/>
              </a:lnSpc>
              <a:spcBef>
                <a:spcPts val="0"/>
              </a:spcBef>
              <a:buNone/>
              <a:defRPr sz="1200" b="1" i="0">
                <a:solidFill>
                  <a:schemeClr val="lt1"/>
                </a:solidFill>
                <a:latin typeface="Calibri"/>
                <a:ea typeface="Calibri"/>
                <a:cs typeface="Calibri"/>
                <a:sym typeface="Calibri"/>
              </a:defRPr>
            </a:lvl7pPr>
            <a:lvl8pPr marL="38100" marR="0" lvl="7" indent="0" algn="l">
              <a:lnSpc>
                <a:spcPct val="103333"/>
              </a:lnSpc>
              <a:spcBef>
                <a:spcPts val="0"/>
              </a:spcBef>
              <a:buNone/>
              <a:defRPr sz="1200" b="1" i="0">
                <a:solidFill>
                  <a:schemeClr val="lt1"/>
                </a:solidFill>
                <a:latin typeface="Calibri"/>
                <a:ea typeface="Calibri"/>
                <a:cs typeface="Calibri"/>
                <a:sym typeface="Calibri"/>
              </a:defRPr>
            </a:lvl8pPr>
            <a:lvl9pPr marL="38100" marR="0" lvl="8" indent="0" algn="l">
              <a:lnSpc>
                <a:spcPct val="103333"/>
              </a:lnSpc>
              <a:spcBef>
                <a:spcPts val="0"/>
              </a:spcBef>
              <a:buNone/>
              <a:defRPr sz="1200" b="1" i="0">
                <a:solidFill>
                  <a:schemeClr val="lt1"/>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9"/>
          <p:cNvPicPr preferRelativeResize="0"/>
          <p:nvPr/>
        </p:nvPicPr>
        <p:blipFill rotWithShape="1">
          <a:blip r:embed="rId6">
            <a:alphaModFix/>
          </a:blip>
          <a:srcRect/>
          <a:stretch/>
        </p:blipFill>
        <p:spPr>
          <a:xfrm>
            <a:off x="0" y="0"/>
            <a:ext cx="12188952" cy="6857998"/>
          </a:xfrm>
          <a:prstGeom prst="rect">
            <a:avLst/>
          </a:prstGeom>
          <a:noFill/>
          <a:ln>
            <a:noFill/>
          </a:ln>
        </p:spPr>
      </p:pic>
      <p:sp>
        <p:nvSpPr>
          <p:cNvPr id="11" name="Google Shape;11;p9"/>
          <p:cNvSpPr txBox="1">
            <a:spLocks noGrp="1"/>
          </p:cNvSpPr>
          <p:nvPr>
            <p:ph type="title"/>
          </p:nvPr>
        </p:nvSpPr>
        <p:spPr>
          <a:xfrm>
            <a:off x="384936" y="24129"/>
            <a:ext cx="11422126" cy="4826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000" b="1" i="0" u="none" strike="noStrike" cap="none">
                <a:solidFill>
                  <a:srgbClr val="375FAA"/>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9"/>
          <p:cNvSpPr txBox="1">
            <a:spLocks noGrp="1"/>
          </p:cNvSpPr>
          <p:nvPr>
            <p:ph type="body" idx="1"/>
          </p:nvPr>
        </p:nvSpPr>
        <p:spPr>
          <a:xfrm>
            <a:off x="3564635" y="2100072"/>
            <a:ext cx="5493384" cy="380111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9"/>
          <p:cNvSpPr txBox="1">
            <a:spLocks noGrp="1"/>
          </p:cNvSpPr>
          <p:nvPr>
            <p:ph type="sldNum" idx="12"/>
          </p:nvPr>
        </p:nvSpPr>
        <p:spPr>
          <a:xfrm>
            <a:off x="11708256" y="6669430"/>
            <a:ext cx="231775" cy="177800"/>
          </a:xfrm>
          <a:prstGeom prst="rect">
            <a:avLst/>
          </a:prstGeom>
          <a:noFill/>
          <a:ln>
            <a:noFill/>
          </a:ln>
        </p:spPr>
        <p:txBody>
          <a:bodyPr spcFirstLastPara="1" wrap="square" lIns="0" tIns="0" rIns="0" bIns="0" anchor="t" anchorCtr="0">
            <a:spAutoFit/>
          </a:bodyPr>
          <a:lstStyle>
            <a:lvl1pPr marL="38100" marR="0" lvl="0" indent="0" algn="l" rtl="0">
              <a:lnSpc>
                <a:spcPct val="103333"/>
              </a:lnSpc>
              <a:spcBef>
                <a:spcPts val="0"/>
              </a:spcBef>
              <a:buNone/>
              <a:defRPr sz="1200" b="1" i="0" u="none" strike="noStrike" cap="none">
                <a:solidFill>
                  <a:schemeClr val="lt1"/>
                </a:solidFill>
                <a:latin typeface="Calibri"/>
                <a:ea typeface="Calibri"/>
                <a:cs typeface="Calibri"/>
                <a:sym typeface="Calibri"/>
              </a:defRPr>
            </a:lvl1pPr>
            <a:lvl2pPr marL="38100" marR="0" lvl="1" indent="0" algn="l" rtl="0">
              <a:lnSpc>
                <a:spcPct val="103333"/>
              </a:lnSpc>
              <a:spcBef>
                <a:spcPts val="0"/>
              </a:spcBef>
              <a:buNone/>
              <a:defRPr sz="1200" b="1" i="0" u="none" strike="noStrike" cap="none">
                <a:solidFill>
                  <a:schemeClr val="lt1"/>
                </a:solidFill>
                <a:latin typeface="Calibri"/>
                <a:ea typeface="Calibri"/>
                <a:cs typeface="Calibri"/>
                <a:sym typeface="Calibri"/>
              </a:defRPr>
            </a:lvl2pPr>
            <a:lvl3pPr marL="38100" marR="0" lvl="2" indent="0" algn="l" rtl="0">
              <a:lnSpc>
                <a:spcPct val="103333"/>
              </a:lnSpc>
              <a:spcBef>
                <a:spcPts val="0"/>
              </a:spcBef>
              <a:buNone/>
              <a:defRPr sz="1200" b="1" i="0" u="none" strike="noStrike" cap="none">
                <a:solidFill>
                  <a:schemeClr val="lt1"/>
                </a:solidFill>
                <a:latin typeface="Calibri"/>
                <a:ea typeface="Calibri"/>
                <a:cs typeface="Calibri"/>
                <a:sym typeface="Calibri"/>
              </a:defRPr>
            </a:lvl3pPr>
            <a:lvl4pPr marL="38100" marR="0" lvl="3" indent="0" algn="l" rtl="0">
              <a:lnSpc>
                <a:spcPct val="103333"/>
              </a:lnSpc>
              <a:spcBef>
                <a:spcPts val="0"/>
              </a:spcBef>
              <a:buNone/>
              <a:defRPr sz="1200" b="1" i="0" u="none" strike="noStrike" cap="none">
                <a:solidFill>
                  <a:schemeClr val="lt1"/>
                </a:solidFill>
                <a:latin typeface="Calibri"/>
                <a:ea typeface="Calibri"/>
                <a:cs typeface="Calibri"/>
                <a:sym typeface="Calibri"/>
              </a:defRPr>
            </a:lvl4pPr>
            <a:lvl5pPr marL="38100" marR="0" lvl="4" indent="0" algn="l" rtl="0">
              <a:lnSpc>
                <a:spcPct val="103333"/>
              </a:lnSpc>
              <a:spcBef>
                <a:spcPts val="0"/>
              </a:spcBef>
              <a:buNone/>
              <a:defRPr sz="1200" b="1" i="0" u="none" strike="noStrike" cap="none">
                <a:solidFill>
                  <a:schemeClr val="lt1"/>
                </a:solidFill>
                <a:latin typeface="Calibri"/>
                <a:ea typeface="Calibri"/>
                <a:cs typeface="Calibri"/>
                <a:sym typeface="Calibri"/>
              </a:defRPr>
            </a:lvl5pPr>
            <a:lvl6pPr marL="38100" marR="0" lvl="5" indent="0" algn="l" rtl="0">
              <a:lnSpc>
                <a:spcPct val="103333"/>
              </a:lnSpc>
              <a:spcBef>
                <a:spcPts val="0"/>
              </a:spcBef>
              <a:buNone/>
              <a:defRPr sz="1200" b="1" i="0" u="none" strike="noStrike" cap="none">
                <a:solidFill>
                  <a:schemeClr val="lt1"/>
                </a:solidFill>
                <a:latin typeface="Calibri"/>
                <a:ea typeface="Calibri"/>
                <a:cs typeface="Calibri"/>
                <a:sym typeface="Calibri"/>
              </a:defRPr>
            </a:lvl6pPr>
            <a:lvl7pPr marL="38100" marR="0" lvl="6" indent="0" algn="l" rtl="0">
              <a:lnSpc>
                <a:spcPct val="103333"/>
              </a:lnSpc>
              <a:spcBef>
                <a:spcPts val="0"/>
              </a:spcBef>
              <a:buNone/>
              <a:defRPr sz="1200" b="1" i="0" u="none" strike="noStrike" cap="none">
                <a:solidFill>
                  <a:schemeClr val="lt1"/>
                </a:solidFill>
                <a:latin typeface="Calibri"/>
                <a:ea typeface="Calibri"/>
                <a:cs typeface="Calibri"/>
                <a:sym typeface="Calibri"/>
              </a:defRPr>
            </a:lvl7pPr>
            <a:lvl8pPr marL="38100" marR="0" lvl="7" indent="0" algn="l" rtl="0">
              <a:lnSpc>
                <a:spcPct val="103333"/>
              </a:lnSpc>
              <a:spcBef>
                <a:spcPts val="0"/>
              </a:spcBef>
              <a:buNone/>
              <a:defRPr sz="1200" b="1" i="0" u="none" strike="noStrike" cap="none">
                <a:solidFill>
                  <a:schemeClr val="lt1"/>
                </a:solidFill>
                <a:latin typeface="Calibri"/>
                <a:ea typeface="Calibri"/>
                <a:cs typeface="Calibri"/>
                <a:sym typeface="Calibri"/>
              </a:defRPr>
            </a:lvl8pPr>
            <a:lvl9pPr marL="38100" marR="0" lvl="8" indent="0" algn="l" rtl="0">
              <a:lnSpc>
                <a:spcPct val="103333"/>
              </a:lnSpc>
              <a:spcBef>
                <a:spcPts val="0"/>
              </a:spcBef>
              <a:buNone/>
              <a:defRPr sz="1200" b="1" i="0" u="none" strike="noStrike" cap="none">
                <a:solidFill>
                  <a:schemeClr val="lt1"/>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3" name="Google Shape;53;p1"/>
          <p:cNvPicPr preferRelativeResize="0"/>
          <p:nvPr/>
        </p:nvPicPr>
        <p:blipFill rotWithShape="1">
          <a:blip r:embed="rId3">
            <a:alphaModFix/>
          </a:blip>
          <a:srcRect/>
          <a:stretch/>
        </p:blipFill>
        <p:spPr>
          <a:xfrm>
            <a:off x="3048" y="50328"/>
            <a:ext cx="12188952" cy="6807672"/>
          </a:xfrm>
          <a:prstGeom prst="rect">
            <a:avLst/>
          </a:prstGeom>
          <a:noFill/>
          <a:ln>
            <a:noFill/>
          </a:ln>
        </p:spPr>
      </p:pic>
      <p:sp>
        <p:nvSpPr>
          <p:cNvPr id="54" name="Google Shape;54;p1"/>
          <p:cNvSpPr txBox="1">
            <a:spLocks noGrp="1"/>
          </p:cNvSpPr>
          <p:nvPr>
            <p:ph type="title"/>
          </p:nvPr>
        </p:nvSpPr>
        <p:spPr>
          <a:xfrm>
            <a:off x="640816" y="2768722"/>
            <a:ext cx="10910366" cy="1370883"/>
          </a:xfrm>
          <a:prstGeom prst="rect">
            <a:avLst/>
          </a:prstGeom>
          <a:noFill/>
          <a:ln>
            <a:noFill/>
          </a:ln>
        </p:spPr>
        <p:txBody>
          <a:bodyPr spcFirstLastPara="1" wrap="square" lIns="0" tIns="138425" rIns="0" bIns="0" anchor="t" anchorCtr="0">
            <a:spAutoFit/>
          </a:bodyPr>
          <a:lstStyle/>
          <a:p>
            <a:pPr algn="ctr"/>
            <a:r>
              <a:rPr lang="vi-VN" sz="4000" dirty="0">
                <a:latin typeface="+mj-lt"/>
              </a:rPr>
              <a:t>AIoT-Based Weather Forecasting System Using Machine Learning</a:t>
            </a:r>
            <a:endParaRPr lang="en-US" sz="4000" dirty="0">
              <a:latin typeface="+mj-lt"/>
            </a:endParaRPr>
          </a:p>
        </p:txBody>
      </p:sp>
      <p:sp>
        <p:nvSpPr>
          <p:cNvPr id="55" name="Google Shape;55;p1"/>
          <p:cNvSpPr txBox="1"/>
          <p:nvPr/>
        </p:nvSpPr>
        <p:spPr>
          <a:xfrm>
            <a:off x="4354829" y="1547876"/>
            <a:ext cx="3707129" cy="33083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i="0" u="none" strike="noStrike" cap="none" dirty="0" err="1">
                <a:solidFill>
                  <a:srgbClr val="C00000"/>
                </a:solidFill>
                <a:latin typeface="Calibri"/>
                <a:ea typeface="Calibri"/>
                <a:cs typeface="Calibri"/>
                <a:sym typeface="Calibri"/>
              </a:rPr>
              <a:t>Nhân</a:t>
            </a:r>
            <a:r>
              <a:rPr lang="en-US" sz="2000" b="1" i="0" u="none" strike="noStrike" cap="none" dirty="0">
                <a:solidFill>
                  <a:srgbClr val="C00000"/>
                </a:solidFill>
                <a:latin typeface="Calibri"/>
                <a:ea typeface="Calibri"/>
                <a:cs typeface="Calibri"/>
                <a:sym typeface="Calibri"/>
              </a:rPr>
              <a:t> </a:t>
            </a:r>
            <a:r>
              <a:rPr lang="en-US" sz="2000" b="1" i="0" u="none" strike="noStrike" cap="none" dirty="0" err="1">
                <a:solidFill>
                  <a:srgbClr val="C00000"/>
                </a:solidFill>
                <a:latin typeface="Calibri"/>
                <a:ea typeface="Calibri"/>
                <a:cs typeface="Calibri"/>
                <a:sym typeface="Calibri"/>
              </a:rPr>
              <a:t>bản</a:t>
            </a:r>
            <a:r>
              <a:rPr lang="en-US" sz="2000" b="1" i="0" u="none" strike="noStrike" cap="none" dirty="0">
                <a:solidFill>
                  <a:srgbClr val="C00000"/>
                </a:solidFill>
                <a:latin typeface="Calibri"/>
                <a:ea typeface="Calibri"/>
                <a:cs typeface="Calibri"/>
                <a:sym typeface="Calibri"/>
              </a:rPr>
              <a:t> </a:t>
            </a:r>
            <a:r>
              <a:rPr lang="en-US" sz="2000" b="1" i="0" u="none" strike="noStrike" cap="none" dirty="0">
                <a:solidFill>
                  <a:srgbClr val="375F92"/>
                </a:solidFill>
                <a:latin typeface="Calibri"/>
                <a:ea typeface="Calibri"/>
                <a:cs typeface="Calibri"/>
                <a:sym typeface="Calibri"/>
              </a:rPr>
              <a:t>– </a:t>
            </a:r>
            <a:r>
              <a:rPr lang="en-US" sz="2000" b="1" i="0" u="none" strike="noStrike" cap="none" dirty="0" err="1">
                <a:solidFill>
                  <a:srgbClr val="FFC000"/>
                </a:solidFill>
                <a:latin typeface="Calibri"/>
                <a:ea typeface="Calibri"/>
                <a:cs typeface="Calibri"/>
                <a:sym typeface="Calibri"/>
              </a:rPr>
              <a:t>Phụng</a:t>
            </a:r>
            <a:r>
              <a:rPr lang="en-US" sz="2000" b="1" i="0" u="none" strike="noStrike" cap="none" dirty="0">
                <a:solidFill>
                  <a:srgbClr val="FFC000"/>
                </a:solidFill>
                <a:latin typeface="Calibri"/>
                <a:ea typeface="Calibri"/>
                <a:cs typeface="Calibri"/>
                <a:sym typeface="Calibri"/>
              </a:rPr>
              <a:t> </a:t>
            </a:r>
            <a:r>
              <a:rPr lang="en-US" sz="2000" b="1" i="0" u="none" strike="noStrike" cap="none" dirty="0" err="1">
                <a:solidFill>
                  <a:srgbClr val="FFC000"/>
                </a:solidFill>
                <a:latin typeface="Calibri"/>
                <a:ea typeface="Calibri"/>
                <a:cs typeface="Calibri"/>
                <a:sym typeface="Calibri"/>
              </a:rPr>
              <a:t>sự</a:t>
            </a:r>
            <a:r>
              <a:rPr lang="en-US" sz="2000" b="1" i="0" u="none" strike="noStrike" cap="none" dirty="0">
                <a:solidFill>
                  <a:srgbClr val="FFC000"/>
                </a:solidFill>
                <a:latin typeface="Calibri"/>
                <a:ea typeface="Calibri"/>
                <a:cs typeface="Calibri"/>
                <a:sym typeface="Calibri"/>
              </a:rPr>
              <a:t> </a:t>
            </a:r>
            <a:r>
              <a:rPr lang="en-US" sz="2000" b="1" i="0" u="none" strike="noStrike" cap="none" dirty="0">
                <a:solidFill>
                  <a:srgbClr val="375F92"/>
                </a:solidFill>
                <a:latin typeface="Calibri"/>
                <a:ea typeface="Calibri"/>
                <a:cs typeface="Calibri"/>
                <a:sym typeface="Calibri"/>
              </a:rPr>
              <a:t>– </a:t>
            </a:r>
            <a:r>
              <a:rPr lang="en-US" sz="2000" b="1" i="0" u="none" strike="noStrike" cap="none" dirty="0" err="1">
                <a:solidFill>
                  <a:srgbClr val="001F5F"/>
                </a:solidFill>
                <a:latin typeface="Calibri"/>
                <a:ea typeface="Calibri"/>
                <a:cs typeface="Calibri"/>
                <a:sym typeface="Calibri"/>
              </a:rPr>
              <a:t>Khai</a:t>
            </a:r>
            <a:r>
              <a:rPr lang="en-US" sz="2000" b="1" i="0" u="none" strike="noStrike" cap="none" dirty="0">
                <a:solidFill>
                  <a:srgbClr val="001F5F"/>
                </a:solidFill>
                <a:latin typeface="Calibri"/>
                <a:ea typeface="Calibri"/>
                <a:cs typeface="Calibri"/>
                <a:sym typeface="Calibri"/>
              </a:rPr>
              <a:t> </a:t>
            </a:r>
            <a:r>
              <a:rPr lang="en-US" sz="2000" b="1" i="0" u="none" strike="noStrike" cap="none" dirty="0" err="1">
                <a:solidFill>
                  <a:srgbClr val="001F5F"/>
                </a:solidFill>
                <a:latin typeface="Calibri"/>
                <a:ea typeface="Calibri"/>
                <a:cs typeface="Calibri"/>
                <a:sym typeface="Calibri"/>
              </a:rPr>
              <a:t>phóng</a:t>
            </a:r>
            <a:endParaRPr sz="2000" b="0" i="0" u="none" strike="noStrike" cap="none" dirty="0">
              <a:solidFill>
                <a:schemeClr val="dk1"/>
              </a:solidFill>
              <a:latin typeface="Calibri"/>
              <a:ea typeface="Calibri"/>
              <a:cs typeface="Calibri"/>
              <a:sym typeface="Calibri"/>
            </a:endParaRPr>
          </a:p>
        </p:txBody>
      </p:sp>
      <p:sp>
        <p:nvSpPr>
          <p:cNvPr id="57" name="Google Shape;57;p1"/>
          <p:cNvSpPr txBox="1"/>
          <p:nvPr/>
        </p:nvSpPr>
        <p:spPr>
          <a:xfrm>
            <a:off x="235850" y="5545775"/>
            <a:ext cx="4312093" cy="923299"/>
          </a:xfrm>
          <a:prstGeom prst="rect">
            <a:avLst/>
          </a:prstGeom>
          <a:noFill/>
          <a:ln>
            <a:noFill/>
          </a:ln>
        </p:spPr>
        <p:txBody>
          <a:bodyPr spcFirstLastPara="1" wrap="square" lIns="91425" tIns="91425" rIns="91425" bIns="91425" anchor="t" anchorCtr="0">
            <a:spAutoFit/>
          </a:bodyPr>
          <a:lstStyle/>
          <a:p>
            <a:pPr lvl="0"/>
            <a:r>
              <a:rPr lang="en-GB" sz="2400" dirty="0">
                <a:latin typeface="Times New Roman" panose="02020603050405020304" pitchFamily="18" charset="0"/>
                <a:ea typeface="Calibri"/>
                <a:cs typeface="Times New Roman" panose="02020603050405020304" pitchFamily="18" charset="0"/>
                <a:sym typeface="Calibri"/>
              </a:rPr>
              <a:t>Instructor: PhD. Vuong Cong Dat</a:t>
            </a:r>
          </a:p>
          <a:p>
            <a:pPr lvl="0"/>
            <a:r>
              <a:rPr lang="en-GB" sz="2400" dirty="0">
                <a:latin typeface="Times New Roman" panose="02020603050405020304" pitchFamily="18" charset="0"/>
                <a:ea typeface="Calibri"/>
                <a:cs typeface="Times New Roman" panose="02020603050405020304" pitchFamily="18" charset="0"/>
                <a:sym typeface="Calibri"/>
              </a:rPr>
              <a:t>Student: Thai Van Hoa</a:t>
            </a:r>
          </a:p>
        </p:txBody>
      </p:sp>
      <p:sp>
        <p:nvSpPr>
          <p:cNvPr id="5" name="TextBox 4"/>
          <p:cNvSpPr txBox="1"/>
          <p:nvPr/>
        </p:nvSpPr>
        <p:spPr>
          <a:xfrm>
            <a:off x="2088175" y="2116723"/>
            <a:ext cx="8015649" cy="523220"/>
          </a:xfrm>
          <a:prstGeom prst="rect">
            <a:avLst/>
          </a:prstGeom>
          <a:noFill/>
        </p:spPr>
        <p:txBody>
          <a:bodyPr wrap="square" rtlCol="0">
            <a:spAutoFit/>
          </a:bodyPr>
          <a:lstStyle/>
          <a:p>
            <a:pPr algn="ctr"/>
            <a:r>
              <a:rPr lang="en-US" sz="2800" b="1" dirty="0">
                <a:solidFill>
                  <a:schemeClr val="bg2"/>
                </a:solidFill>
                <a:latin typeface="Times New Roman" panose="02020603050405020304" pitchFamily="18" charset="0"/>
                <a:cs typeface="Times New Roman" panose="02020603050405020304" pitchFamily="18" charset="0"/>
              </a:rPr>
              <a:t>GRADUATION THESIS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AEB6E-976A-ADDE-F512-8BD8402FAF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F95D0-E666-5242-10F3-F4502789B168}"/>
              </a:ext>
            </a:extLst>
          </p:cNvPr>
          <p:cNvSpPr>
            <a:spLocks noGrp="1"/>
          </p:cNvSpPr>
          <p:nvPr>
            <p:ph type="title"/>
          </p:nvPr>
        </p:nvSpPr>
        <p:spPr>
          <a:xfrm>
            <a:off x="3326597" y="0"/>
            <a:ext cx="4534035"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SDN ARCHITECTURE</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AutoShape 2" descr="SQL injection là gì? Tác hại và cách phòng chống SQL injection">
            <a:extLst>
              <a:ext uri="{FF2B5EF4-FFF2-40B4-BE49-F238E27FC236}">
                <a16:creationId xmlns:a16="http://schemas.microsoft.com/office/drawing/2014/main" id="{E473E638-080E-77A2-95BF-4C1B8650D6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Software-Defined Networking - Architecture">
            <a:extLst>
              <a:ext uri="{FF2B5EF4-FFF2-40B4-BE49-F238E27FC236}">
                <a16:creationId xmlns:a16="http://schemas.microsoft.com/office/drawing/2014/main" id="{D3DBA5FC-58B6-4650-5856-90BDC3D00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402653"/>
            <a:ext cx="5931159" cy="40526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13E6C5-BDCF-C7AA-9284-75EB6AFA95F5}"/>
              </a:ext>
            </a:extLst>
          </p:cNvPr>
          <p:cNvSpPr txBox="1"/>
          <p:nvPr/>
        </p:nvSpPr>
        <p:spPr>
          <a:xfrm>
            <a:off x="349810" y="1794673"/>
            <a:ext cx="5243804" cy="2345322"/>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      The infrastructure layer consists of network devices (physical or virtual) that perform packet forwarding under the control of the control layer. A device can be controlled by multiple controllers, enhancing network virtualization.</a:t>
            </a:r>
          </a:p>
        </p:txBody>
      </p:sp>
    </p:spTree>
    <p:extLst>
      <p:ext uri="{BB962C8B-B14F-4D97-AF65-F5344CB8AC3E}">
        <p14:creationId xmlns:p14="http://schemas.microsoft.com/office/powerpoint/2010/main" val="1000518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6597" y="0"/>
            <a:ext cx="4534035"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ADVANTAGES OF SDN</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AutoShape 2" descr="SQL injection là gì? Tác hại và cách phòng chống SQL injection">
            <a:extLst>
              <a:ext uri="{FF2B5EF4-FFF2-40B4-BE49-F238E27FC236}">
                <a16:creationId xmlns:a16="http://schemas.microsoft.com/office/drawing/2014/main" id="{EE267B2E-586A-4C64-97D7-B8171B1292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Capital Expenditure - Meaning, Features, Types, Capex vs Revenue Expenditure  - Glossary by Tickertape">
            <a:extLst>
              <a:ext uri="{FF2B5EF4-FFF2-40B4-BE49-F238E27FC236}">
                <a16:creationId xmlns:a16="http://schemas.microsoft.com/office/drawing/2014/main" id="{08FFFE83-5A53-4A32-AA67-0863FA6F6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9276" y="956868"/>
            <a:ext cx="3710517" cy="24721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x Operating Expenses Operational Expenditures Cost Stock Vector (Royalty  Free) 2322048617 | Shutterstock">
            <a:extLst>
              <a:ext uri="{FF2B5EF4-FFF2-40B4-BE49-F238E27FC236}">
                <a16:creationId xmlns:a16="http://schemas.microsoft.com/office/drawing/2014/main" id="{E0AC9641-0BF2-445D-A647-162E241BF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9277" y="3739537"/>
            <a:ext cx="3710517" cy="26715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5B708D-786C-430A-BF01-C9B9B539AFBD}"/>
              </a:ext>
            </a:extLst>
          </p:cNvPr>
          <p:cNvSpPr txBox="1"/>
          <p:nvPr/>
        </p:nvSpPr>
        <p:spPr>
          <a:xfrm>
            <a:off x="724828" y="1629423"/>
            <a:ext cx="5787485" cy="3349956"/>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     SDN helps reduce hardware costs, eliminate waste in device provisioning.</a:t>
            </a:r>
          </a:p>
          <a:p>
            <a:pPr algn="just">
              <a:lnSpc>
                <a:spcPct val="150000"/>
              </a:lnSpc>
            </a:pPr>
            <a:r>
              <a:rPr lang="en-US" sz="2400" dirty="0">
                <a:latin typeface="Times New Roman" panose="02020603050405020304" pitchFamily="18" charset="0"/>
                <a:cs typeface="Times New Roman" panose="02020603050405020304" pitchFamily="18" charset="0"/>
              </a:rPr>
              <a:t>    With the ability to program the network, SDN is easy to design, deploy and manage, reducing management time and human errors, optimizing service capacity and reliability.</a:t>
            </a:r>
          </a:p>
        </p:txBody>
      </p:sp>
    </p:spTree>
    <p:extLst>
      <p:ext uri="{BB962C8B-B14F-4D97-AF65-F5344CB8AC3E}">
        <p14:creationId xmlns:p14="http://schemas.microsoft.com/office/powerpoint/2010/main" val="163724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596" y="0"/>
            <a:ext cx="8372955"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INTRODUCTION TO OPENFLOW</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108750" y="646331"/>
            <a:ext cx="9974500" cy="2345322"/>
          </a:xfrm>
          <a:prstGeom prst="rect">
            <a:avLst/>
          </a:prstGeom>
          <a:noFill/>
        </p:spPr>
        <p:txBody>
          <a:bodyPr wrap="square" rtlCol="0">
            <a:spAutoFit/>
          </a:bodyPr>
          <a:lstStyle/>
          <a:p>
            <a:pPr algn="just">
              <a:lnSpc>
                <a:spcPct val="150000"/>
              </a:lnSpc>
            </a:pPr>
            <a:r>
              <a:rPr lang="en-US" sz="2000" dirty="0">
                <a:solidFill>
                  <a:schemeClr val="dk1"/>
                </a:solidFill>
                <a:latin typeface="Times New Roman" panose="02020603050405020304" pitchFamily="18" charset="0"/>
                <a:ea typeface="Calibri"/>
                <a:cs typeface="Times New Roman" panose="02020603050405020304" pitchFamily="18" charset="0"/>
                <a:sym typeface="Calibri"/>
              </a:rPr>
              <a:t>     OpenFlow is a technology in SDN, separating the data plane and control plane, providing programmability for the control layer. It allows direct control of switches and routers (physical and virtual) from the central control software, creating an open interface between the control plane and the data plane, helping to manage the network effectively and supporting network virtualization.</a:t>
            </a:r>
          </a:p>
        </p:txBody>
      </p:sp>
      <p:pic>
        <p:nvPicPr>
          <p:cNvPr id="6" name="Picture 5">
            <a:extLst>
              <a:ext uri="{FF2B5EF4-FFF2-40B4-BE49-F238E27FC236}">
                <a16:creationId xmlns:a16="http://schemas.microsoft.com/office/drawing/2014/main" id="{9C572FD6-B89B-44F9-9775-2C66819910FB}"/>
              </a:ext>
            </a:extLst>
          </p:cNvPr>
          <p:cNvPicPr/>
          <p:nvPr/>
        </p:nvPicPr>
        <p:blipFill>
          <a:blip r:embed="rId3"/>
          <a:stretch>
            <a:fillRect/>
          </a:stretch>
        </p:blipFill>
        <p:spPr>
          <a:xfrm>
            <a:off x="3282596" y="2541637"/>
            <a:ext cx="5279609" cy="3557110"/>
          </a:xfrm>
          <a:prstGeom prst="rect">
            <a:avLst/>
          </a:prstGeom>
        </p:spPr>
      </p:pic>
    </p:spTree>
    <p:extLst>
      <p:ext uri="{BB962C8B-B14F-4D97-AF65-F5344CB8AC3E}">
        <p14:creationId xmlns:p14="http://schemas.microsoft.com/office/powerpoint/2010/main" val="3444453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596" y="0"/>
            <a:ext cx="8372955"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BENEFITS OF OPENFLOW</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29530" y="1957635"/>
            <a:ext cx="5912158" cy="2942729"/>
          </a:xfrm>
          <a:prstGeom prst="rect">
            <a:avLst/>
          </a:prstGeom>
          <a:noFill/>
        </p:spPr>
        <p:txBody>
          <a:bodyPr wrap="square" rtlCol="0">
            <a:spAutoFit/>
          </a:bodyPr>
          <a:lstStyle/>
          <a:p>
            <a:pPr algn="just">
              <a:lnSpc>
                <a:spcPct val="150000"/>
              </a:lnSpc>
            </a:pPr>
            <a:r>
              <a:rPr lang="en-US" sz="2100" dirty="0">
                <a:solidFill>
                  <a:schemeClr val="dk1"/>
                </a:solidFill>
                <a:latin typeface="Times New Roman" panose="02020603050405020304" pitchFamily="18" charset="0"/>
                <a:ea typeface="Calibri"/>
                <a:cs typeface="Times New Roman" panose="02020603050405020304" pitchFamily="18" charset="0"/>
                <a:sym typeface="Calibri"/>
              </a:rPr>
              <a:t>    Centralized control: Network devices from multiple vendors can be controlled through SDN control software.</a:t>
            </a:r>
          </a:p>
          <a:p>
            <a:pPr algn="just">
              <a:lnSpc>
                <a:spcPct val="150000"/>
              </a:lnSpc>
            </a:pPr>
            <a:r>
              <a:rPr lang="en-US" sz="2100" dirty="0">
                <a:solidFill>
                  <a:schemeClr val="dk1"/>
                </a:solidFill>
                <a:latin typeface="Times New Roman" panose="02020603050405020304" pitchFamily="18" charset="0"/>
                <a:ea typeface="Calibri"/>
                <a:cs typeface="Times New Roman" panose="02020603050405020304" pitchFamily="18" charset="0"/>
                <a:sym typeface="Calibri"/>
              </a:rPr>
              <a:t>    Reduce complexity through automation: Provide an automated network management framework, helping to develop tools to automate existing tasks.</a:t>
            </a:r>
            <a:endParaRPr lang="en-US" sz="2400"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5" name="Picture 4">
            <a:extLst>
              <a:ext uri="{FF2B5EF4-FFF2-40B4-BE49-F238E27FC236}">
                <a16:creationId xmlns:a16="http://schemas.microsoft.com/office/drawing/2014/main" id="{3AE8D43D-625E-4E07-8F11-E6220237B63F}"/>
              </a:ext>
            </a:extLst>
          </p:cNvPr>
          <p:cNvPicPr/>
          <p:nvPr/>
        </p:nvPicPr>
        <p:blipFill>
          <a:blip r:embed="rId3"/>
          <a:stretch>
            <a:fillRect/>
          </a:stretch>
        </p:blipFill>
        <p:spPr>
          <a:xfrm>
            <a:off x="6657278" y="1628078"/>
            <a:ext cx="5350880" cy="3907580"/>
          </a:xfrm>
          <a:prstGeom prst="rect">
            <a:avLst/>
          </a:prstGeom>
        </p:spPr>
      </p:pic>
    </p:spTree>
    <p:extLst>
      <p:ext uri="{BB962C8B-B14F-4D97-AF65-F5344CB8AC3E}">
        <p14:creationId xmlns:p14="http://schemas.microsoft.com/office/powerpoint/2010/main" val="4067738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3743" y="0"/>
            <a:ext cx="9636259" cy="646331"/>
          </a:xfrm>
        </p:spPr>
        <p:txBody>
          <a:bodyPr/>
          <a:lstStyle/>
          <a:p>
            <a:pPr marL="127000" lvl="0" algn="just">
              <a:lnSpc>
                <a:spcPct val="150000"/>
              </a:lnSpc>
              <a:buSzPts val="1600"/>
            </a:pPr>
            <a:r>
              <a:rPr lang="en-US" sz="2800" dirty="0">
                <a:solidFill>
                  <a:schemeClr val="accent1">
                    <a:lumMod val="75000"/>
                  </a:schemeClr>
                </a:solidFill>
                <a:latin typeface="Times New Roman" panose="02020603050405020304" pitchFamily="18" charset="0"/>
                <a:cs typeface="Times New Roman" panose="02020603050405020304" pitchFamily="18" charset="0"/>
              </a:rPr>
              <a:t>INTRODUCING TO MAN IN THE MIDDLE ATTACKS</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899675" y="1083678"/>
            <a:ext cx="10392649" cy="1883657"/>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    A Man-in-the-Middle (MitM) attack is a form of attack in which an attacker interferes with the communication between two parties without being detected. In a Man-in-the-Middle attack, an attacker can spoof or take control of the communication between two parties (controller and switch in SDN), thereby disrupting or changing the information exchanged between them.</a:t>
            </a:r>
          </a:p>
        </p:txBody>
      </p:sp>
      <p:pic>
        <p:nvPicPr>
          <p:cNvPr id="5" name="Picture 4">
            <a:extLst>
              <a:ext uri="{FF2B5EF4-FFF2-40B4-BE49-F238E27FC236}">
                <a16:creationId xmlns:a16="http://schemas.microsoft.com/office/drawing/2014/main" id="{18D95B6D-A4C9-4E18-8208-8E81799F2D1E}"/>
              </a:ext>
            </a:extLst>
          </p:cNvPr>
          <p:cNvPicPr/>
          <p:nvPr/>
        </p:nvPicPr>
        <p:blipFill>
          <a:blip r:embed="rId3"/>
          <a:stretch>
            <a:fillRect/>
          </a:stretch>
        </p:blipFill>
        <p:spPr>
          <a:xfrm>
            <a:off x="3299070" y="3342508"/>
            <a:ext cx="5409945" cy="2801814"/>
          </a:xfrm>
          <a:prstGeom prst="rect">
            <a:avLst/>
          </a:prstGeom>
        </p:spPr>
      </p:pic>
    </p:spTree>
    <p:extLst>
      <p:ext uri="{BB962C8B-B14F-4D97-AF65-F5344CB8AC3E}">
        <p14:creationId xmlns:p14="http://schemas.microsoft.com/office/powerpoint/2010/main" val="2615316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9070" y="0"/>
            <a:ext cx="9636259" cy="646331"/>
          </a:xfrm>
        </p:spPr>
        <p:txBody>
          <a:bodyPr/>
          <a:lstStyle/>
          <a:p>
            <a:pPr marL="127000" lvl="0" algn="just">
              <a:lnSpc>
                <a:spcPct val="150000"/>
              </a:lnSpc>
              <a:buSzPts val="1600"/>
            </a:pPr>
            <a:r>
              <a:rPr lang="en-US" sz="2800" dirty="0">
                <a:solidFill>
                  <a:schemeClr val="accent1">
                    <a:lumMod val="75000"/>
                  </a:schemeClr>
                </a:solidFill>
                <a:latin typeface="Times New Roman" panose="02020603050405020304" pitchFamily="18" charset="0"/>
                <a:cs typeface="Times New Roman" panose="02020603050405020304" pitchFamily="18" charset="0"/>
              </a:rPr>
              <a:t>CAUSES OF MAN IN THE MIDDLE ATTACKS</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812253" y="908311"/>
            <a:ext cx="10483932" cy="3903954"/>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Man-in-the-Middle attacks in SDN environments can occur due to a variety of reasons related to security vulnerabilities in communication and system configuration. The main reasons include:</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Lack of encryption.</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Lack of authentication and authorization.</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Vulnerabilities in the OpenFlow protocol.</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Lack of monitoring and attack detection.</a:t>
            </a:r>
          </a:p>
        </p:txBody>
      </p:sp>
      <p:pic>
        <p:nvPicPr>
          <p:cNvPr id="1027" name="Picture 3" descr="When three isn't a crowd: Man-in-the-Middle (MitM) attacks explained |  Malwarebytes Labs">
            <a:extLst>
              <a:ext uri="{FF2B5EF4-FFF2-40B4-BE49-F238E27FC236}">
                <a16:creationId xmlns:a16="http://schemas.microsoft.com/office/drawing/2014/main" id="{F18B996A-A4E9-4B80-9D98-8806451DB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594" y="2492812"/>
            <a:ext cx="5187716" cy="345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99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9070" y="0"/>
            <a:ext cx="9636259" cy="646331"/>
          </a:xfrm>
        </p:spPr>
        <p:txBody>
          <a:bodyPr/>
          <a:lstStyle/>
          <a:p>
            <a:pPr marL="127000" lvl="0" algn="just">
              <a:lnSpc>
                <a:spcPct val="150000"/>
              </a:lnSpc>
              <a:buSzPts val="1600"/>
            </a:pPr>
            <a:r>
              <a:rPr lang="en-US" sz="2800" dirty="0">
                <a:solidFill>
                  <a:schemeClr val="accent1">
                    <a:lumMod val="75000"/>
                  </a:schemeClr>
                </a:solidFill>
                <a:latin typeface="Times New Roman" panose="02020603050405020304" pitchFamily="18" charset="0"/>
                <a:cs typeface="Times New Roman" panose="02020603050405020304" pitchFamily="18" charset="0"/>
              </a:rPr>
              <a:t>CAUSES OF MAN IN THE MIDDLE ATTACKS</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600381" y="982345"/>
            <a:ext cx="6424887" cy="5011949"/>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    Routing table manipulation: Attacker changes data path, causing network congestion or abnormal traffic.</a:t>
            </a:r>
          </a:p>
          <a:p>
            <a:pPr algn="just">
              <a:lnSpc>
                <a:spcPct val="150000"/>
              </a:lnSpc>
            </a:pPr>
            <a:r>
              <a:rPr lang="en-US" sz="2400" dirty="0">
                <a:latin typeface="Times New Roman" panose="02020603050405020304" pitchFamily="18" charset="0"/>
                <a:cs typeface="Times New Roman" panose="02020603050405020304" pitchFamily="18" charset="0"/>
              </a:rPr>
              <a:t>   Injecting false rules: Legitimate traffic is blocked or malicious traffic is allowed to pass.</a:t>
            </a:r>
          </a:p>
          <a:p>
            <a:pPr algn="just">
              <a:lnSpc>
                <a:spcPct val="150000"/>
              </a:lnSpc>
            </a:pPr>
            <a:r>
              <a:rPr lang="en-US" sz="2400" dirty="0">
                <a:latin typeface="Times New Roman" panose="02020603050405020304" pitchFamily="18" charset="0"/>
                <a:cs typeface="Times New Roman" panose="02020603050405020304" pitchFamily="18" charset="0"/>
              </a:rPr>
              <a:t>    Leaking sensitive data: Revealing network structure, Switch list and traffic state.</a:t>
            </a:r>
          </a:p>
          <a:p>
            <a:pPr algn="just">
              <a:lnSpc>
                <a:spcPct val="150000"/>
              </a:lnSpc>
            </a:pPr>
            <a:r>
              <a:rPr lang="en-US" sz="2400" dirty="0">
                <a:latin typeface="Times New Roman" panose="02020603050405020304" pitchFamily="18" charset="0"/>
                <a:cs typeface="Times New Roman" panose="02020603050405020304" pitchFamily="18" charset="0"/>
              </a:rPr>
              <a:t>   Access violation: Attacker impersonates Controller or Switch to control network.</a:t>
            </a:r>
          </a:p>
        </p:txBody>
      </p:sp>
      <p:pic>
        <p:nvPicPr>
          <p:cNvPr id="2050" name="Picture 2" descr="Tấn công Man-in-the-Middle (MitM) là gì và cách phòng tránh! - Bitdefender  Vietnam">
            <a:extLst>
              <a:ext uri="{FF2B5EF4-FFF2-40B4-BE49-F238E27FC236}">
                <a16:creationId xmlns:a16="http://schemas.microsoft.com/office/drawing/2014/main" id="{62658E03-8EF3-47E1-AD2B-A470CD9EB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684" y="1782551"/>
            <a:ext cx="4224221" cy="329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207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9070" y="0"/>
            <a:ext cx="9636259" cy="646331"/>
          </a:xfrm>
        </p:spPr>
        <p:txBody>
          <a:bodyPr/>
          <a:lstStyle/>
          <a:p>
            <a:pPr marL="127000" lvl="0" algn="just">
              <a:lnSpc>
                <a:spcPct val="150000"/>
              </a:lnSpc>
              <a:buSzPts val="1600"/>
            </a:pPr>
            <a:r>
              <a:rPr lang="en-US" sz="2800" dirty="0">
                <a:solidFill>
                  <a:schemeClr val="accent1">
                    <a:lumMod val="75000"/>
                  </a:schemeClr>
                </a:solidFill>
                <a:latin typeface="Times New Roman" panose="02020603050405020304" pitchFamily="18" charset="0"/>
                <a:cs typeface="Times New Roman" panose="02020603050405020304" pitchFamily="18" charset="0"/>
              </a:rPr>
              <a:t>ARP CACHE POISONING</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954395" y="1015798"/>
            <a:ext cx="10283209" cy="1687963"/>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    ARP (Address Resolution Protocol) is a protocol used to map IP addresses to MAC addresses in a local network, helping devices in the network determine the link layer address corresponding to a specific IP address.</a:t>
            </a:r>
          </a:p>
        </p:txBody>
      </p:sp>
      <p:pic>
        <p:nvPicPr>
          <p:cNvPr id="5" name="Picture 4" descr="ARP Spoofing - What is it and how can I protect myself?">
            <a:extLst>
              <a:ext uri="{FF2B5EF4-FFF2-40B4-BE49-F238E27FC236}">
                <a16:creationId xmlns:a16="http://schemas.microsoft.com/office/drawing/2014/main" id="{4AABE465-8489-42C7-8F04-EC46F93E46F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13967" y="2955074"/>
            <a:ext cx="5540462" cy="3031018"/>
          </a:xfrm>
          <a:prstGeom prst="rect">
            <a:avLst/>
          </a:prstGeom>
          <a:noFill/>
          <a:ln>
            <a:noFill/>
          </a:ln>
        </p:spPr>
      </p:pic>
    </p:spTree>
    <p:extLst>
      <p:ext uri="{BB962C8B-B14F-4D97-AF65-F5344CB8AC3E}">
        <p14:creationId xmlns:p14="http://schemas.microsoft.com/office/powerpoint/2010/main" val="324408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9070" y="0"/>
            <a:ext cx="9636259"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TOOLS USED IN DEPLOYMENT</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899675" y="1083678"/>
            <a:ext cx="10392649" cy="2345322"/>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    Mininet is a simulator for deploying large networks on the limited resources of a simple computer or virtual machine, it is a free open source software that emulates devices and controllers allowing research in SDN and OpenFlow.</a:t>
            </a:r>
          </a:p>
          <a:p>
            <a:pPr algn="just">
              <a:lnSpc>
                <a:spcPct val="150000"/>
              </a:lnSpc>
            </a:pPr>
            <a:r>
              <a:rPr lang="en-US" sz="2000" dirty="0">
                <a:latin typeface="Times New Roman" panose="02020603050405020304" pitchFamily="18" charset="0"/>
                <a:cs typeface="Times New Roman" panose="02020603050405020304" pitchFamily="18" charset="0"/>
              </a:rPr>
              <a:t>    Mininet allows to create very large scale topologies, creating a network of hosts, switches, controllers and virtual links, and performing experiments on them very easily.</a:t>
            </a:r>
          </a:p>
        </p:txBody>
      </p:sp>
      <p:pic>
        <p:nvPicPr>
          <p:cNvPr id="2054" name="Picture 6" descr="Open Source Networking – The Linux Foundation">
            <a:extLst>
              <a:ext uri="{FF2B5EF4-FFF2-40B4-BE49-F238E27FC236}">
                <a16:creationId xmlns:a16="http://schemas.microsoft.com/office/drawing/2014/main" id="{1F4C58EE-CE64-3459-A9ED-22B2574A0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070" y="3059813"/>
            <a:ext cx="5705669" cy="3494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503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5F41-27EC-E2CC-A29B-73AD77E1B0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9BD95-3D42-AFDA-B5C2-BA710A512A81}"/>
              </a:ext>
            </a:extLst>
          </p:cNvPr>
          <p:cNvSpPr>
            <a:spLocks noGrp="1"/>
          </p:cNvSpPr>
          <p:nvPr>
            <p:ph type="title"/>
          </p:nvPr>
        </p:nvSpPr>
        <p:spPr>
          <a:xfrm>
            <a:off x="3299070" y="0"/>
            <a:ext cx="9636259"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TOOLS USED IN DEPLOYMENT</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02C5BEA-9E7F-A0AD-AE56-9C0FD49BC74A}"/>
              </a:ext>
            </a:extLst>
          </p:cNvPr>
          <p:cNvSpPr txBox="1"/>
          <p:nvPr/>
        </p:nvSpPr>
        <p:spPr>
          <a:xfrm>
            <a:off x="899675" y="1083678"/>
            <a:ext cx="10392649" cy="1883657"/>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OpenDaylight</a:t>
            </a:r>
            <a:r>
              <a:rPr lang="en-US" sz="2000" dirty="0">
                <a:latin typeface="Times New Roman" panose="02020603050405020304" pitchFamily="18" charset="0"/>
                <a:cs typeface="Times New Roman" panose="02020603050405020304" pitchFamily="18" charset="0"/>
              </a:rPr>
              <a:t> is an open source project in collaboration with the Linux Foundation, with the goal of becoming a core component of the SDN architecture, allowing users to reduce the complexity of network operations, easily expand network infrastructure. This controller is written in Java, and has OpenFlow support.</a:t>
            </a:r>
          </a:p>
        </p:txBody>
      </p:sp>
      <p:pic>
        <p:nvPicPr>
          <p:cNvPr id="3074" name="Picture 2">
            <a:extLst>
              <a:ext uri="{FF2B5EF4-FFF2-40B4-BE49-F238E27FC236}">
                <a16:creationId xmlns:a16="http://schemas.microsoft.com/office/drawing/2014/main" id="{B52F4ADE-C2AD-0FCD-036B-0A3CDF12A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49" y="3429000"/>
            <a:ext cx="70485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02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9070" y="-41690"/>
            <a:ext cx="10436177"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REASON FOR CHOOSING THE TOPIC</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028" name="Picture 4" descr="Software Defined Networking là gì? - Blog | TheGioiMayChu">
            <a:extLst>
              <a:ext uri="{FF2B5EF4-FFF2-40B4-BE49-F238E27FC236}">
                <a16:creationId xmlns:a16="http://schemas.microsoft.com/office/drawing/2014/main" id="{23860D8E-D408-6456-112A-5BFBF6D2C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883" y="1335368"/>
            <a:ext cx="9036654" cy="4518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9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56E1A-C2B3-D458-7A60-A4A7271139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75F9A-9E44-42C7-EB37-F00D161CFB77}"/>
              </a:ext>
            </a:extLst>
          </p:cNvPr>
          <p:cNvSpPr>
            <a:spLocks noGrp="1"/>
          </p:cNvSpPr>
          <p:nvPr>
            <p:ph type="title"/>
          </p:nvPr>
        </p:nvSpPr>
        <p:spPr>
          <a:xfrm>
            <a:off x="3299070" y="0"/>
            <a:ext cx="9636259"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TOOLS USED IN DEPLOYMENT</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5D688DA-75F3-DF4F-A9BA-28922D7B4F13}"/>
              </a:ext>
            </a:extLst>
          </p:cNvPr>
          <p:cNvSpPr txBox="1"/>
          <p:nvPr/>
        </p:nvSpPr>
        <p:spPr>
          <a:xfrm>
            <a:off x="899675" y="1083678"/>
            <a:ext cx="10392649" cy="1889620"/>
          </a:xfrm>
          <a:prstGeom prst="rect">
            <a:avLst/>
          </a:prstGeom>
          <a:noFill/>
        </p:spPr>
        <p:txBody>
          <a:bodyPr wrap="square" rtlCol="0">
            <a:spAutoFit/>
          </a:bodyPr>
          <a:lstStyle/>
          <a:p>
            <a:pPr indent="226695" algn="just">
              <a:lnSpc>
                <a:spcPct val="15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Ettercap is an open source tool that can be used to support man-in-the-middle attacks on networks. Ettercap can capture packets and then record them back to the network. Ettercap allows for near real-time data redirection and modification. Ettercap can also be used for protocol analysis needed to analyze network traffic.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Ettercap - Kali Linux 2018: Windows Penetration Testing - Second Edition  [Book]">
            <a:extLst>
              <a:ext uri="{FF2B5EF4-FFF2-40B4-BE49-F238E27FC236}">
                <a16:creationId xmlns:a16="http://schemas.microsoft.com/office/drawing/2014/main" id="{1015AFBF-2CA8-F6F0-0AF2-8BE32380A8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514" y="3235796"/>
            <a:ext cx="7379188" cy="2903747"/>
          </a:xfrm>
          <a:prstGeom prst="rect">
            <a:avLst/>
          </a:prstGeom>
          <a:noFill/>
          <a:ln>
            <a:noFill/>
          </a:ln>
        </p:spPr>
      </p:pic>
    </p:spTree>
    <p:extLst>
      <p:ext uri="{BB962C8B-B14F-4D97-AF65-F5344CB8AC3E}">
        <p14:creationId xmlns:p14="http://schemas.microsoft.com/office/powerpoint/2010/main" val="2119596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F1F-D963-F0E0-73B9-CE68919B5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BB036E-D893-FA33-8BFF-BC4A248DD1D8}"/>
              </a:ext>
            </a:extLst>
          </p:cNvPr>
          <p:cNvSpPr>
            <a:spLocks noGrp="1"/>
          </p:cNvSpPr>
          <p:nvPr>
            <p:ph type="title"/>
          </p:nvPr>
        </p:nvSpPr>
        <p:spPr>
          <a:xfrm>
            <a:off x="3299070" y="0"/>
            <a:ext cx="9636259"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TOOLS USED IN DEPLOYMENT</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04535C-594F-83D6-D6FD-B6D94B4829BD}"/>
              </a:ext>
            </a:extLst>
          </p:cNvPr>
          <p:cNvSpPr txBox="1"/>
          <p:nvPr/>
        </p:nvSpPr>
        <p:spPr>
          <a:xfrm>
            <a:off x="899675" y="1083678"/>
            <a:ext cx="10392649" cy="1889620"/>
          </a:xfrm>
          <a:prstGeom prst="rect">
            <a:avLst/>
          </a:prstGeom>
          <a:noFill/>
        </p:spPr>
        <p:txBody>
          <a:bodyPr wrap="square" rtlCol="0">
            <a:spAutoFit/>
          </a:bodyPr>
          <a:lstStyle/>
          <a:p>
            <a:pPr indent="226695" algn="just">
              <a:lnSpc>
                <a:spcPct val="150000"/>
              </a:lnSpc>
              <a:spcAft>
                <a:spcPts val="80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Wireshark is an application used to capture, analyze and identify network-related problems such as: dropped packets, slow connections, or unusual accesses. This software allows administrators to gain deeper insight into the Network Packets running on the system, thereby easily identifying the exact causes of errors.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100" name="Picture 4" descr="2025] Wireshark là gì? | Cách Tải &amp; Sử dụng Wireshark [A-Z]">
            <a:extLst>
              <a:ext uri="{FF2B5EF4-FFF2-40B4-BE49-F238E27FC236}">
                <a16:creationId xmlns:a16="http://schemas.microsoft.com/office/drawing/2014/main" id="{75D0B928-876C-41FC-D261-960551F66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745" y="3410645"/>
            <a:ext cx="6930507" cy="297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01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F1F-D963-F0E0-73B9-CE68919B5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BB036E-D893-FA33-8BFF-BC4A248DD1D8}"/>
              </a:ext>
            </a:extLst>
          </p:cNvPr>
          <p:cNvSpPr>
            <a:spLocks noGrp="1"/>
          </p:cNvSpPr>
          <p:nvPr>
            <p:ph type="title"/>
          </p:nvPr>
        </p:nvSpPr>
        <p:spPr>
          <a:xfrm>
            <a:off x="3299070" y="0"/>
            <a:ext cx="9636259"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PREVENTION SOLUTIONS</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04535C-594F-83D6-D6FD-B6D94B4829BD}"/>
              </a:ext>
            </a:extLst>
          </p:cNvPr>
          <p:cNvSpPr txBox="1"/>
          <p:nvPr/>
        </p:nvSpPr>
        <p:spPr>
          <a:xfrm>
            <a:off x="869867" y="838351"/>
            <a:ext cx="10452266" cy="2869375"/>
          </a:xfrm>
          <a:prstGeom prst="rect">
            <a:avLst/>
          </a:prstGeom>
          <a:noFill/>
        </p:spPr>
        <p:txBody>
          <a:bodyPr wrap="square" rtlCol="0">
            <a:spAutoFit/>
          </a:bodyPr>
          <a:lstStyle/>
          <a:p>
            <a:pPr indent="226695" algn="just">
              <a:lnSpc>
                <a:spcPct val="13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Preventing MITM attacks requires certain steps from the user. Along with that, it is necessary to combine other encryption and verification methods for the application.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indent="226695" algn="just">
              <a:lnSpc>
                <a:spcPct val="13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For users: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indent="226695" algn="just">
              <a:lnSpc>
                <a:spcPct val="13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Avoid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WiFi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connections that are not password protected.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indent="226695" algn="just">
              <a:lnSpc>
                <a:spcPct val="13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Pay attention to browser notifications about unsafe websites.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indent="226695" algn="just">
              <a:lnSpc>
                <a:spcPct val="13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Log out of applications that are no longer in use.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computer and a lock&#10;&#10;Description automatically generated with medium confidence">
            <a:extLst>
              <a:ext uri="{FF2B5EF4-FFF2-40B4-BE49-F238E27FC236}">
                <a16:creationId xmlns:a16="http://schemas.microsoft.com/office/drawing/2014/main" id="{517333BD-B2D5-49B9-8B0C-31ED1CFE34D6}"/>
              </a:ext>
            </a:extLst>
          </p:cNvPr>
          <p:cNvPicPr/>
          <p:nvPr/>
        </p:nvPicPr>
        <p:blipFill>
          <a:blip r:embed="rId3"/>
          <a:stretch>
            <a:fillRect/>
          </a:stretch>
        </p:blipFill>
        <p:spPr>
          <a:xfrm>
            <a:off x="6194862" y="3178099"/>
            <a:ext cx="5357801" cy="3209542"/>
          </a:xfrm>
          <a:prstGeom prst="rect">
            <a:avLst/>
          </a:prstGeom>
        </p:spPr>
      </p:pic>
    </p:spTree>
    <p:extLst>
      <p:ext uri="{BB962C8B-B14F-4D97-AF65-F5344CB8AC3E}">
        <p14:creationId xmlns:p14="http://schemas.microsoft.com/office/powerpoint/2010/main" val="2704589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F1F-D963-F0E0-73B9-CE68919B5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BB036E-D893-FA33-8BFF-BC4A248DD1D8}"/>
              </a:ext>
            </a:extLst>
          </p:cNvPr>
          <p:cNvSpPr>
            <a:spLocks noGrp="1"/>
          </p:cNvSpPr>
          <p:nvPr>
            <p:ph type="title"/>
          </p:nvPr>
        </p:nvSpPr>
        <p:spPr>
          <a:xfrm>
            <a:off x="3299070" y="0"/>
            <a:ext cx="9636259"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CONCLUSION</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04535C-594F-83D6-D6FD-B6D94B4829BD}"/>
              </a:ext>
            </a:extLst>
          </p:cNvPr>
          <p:cNvSpPr txBox="1"/>
          <p:nvPr/>
        </p:nvSpPr>
        <p:spPr>
          <a:xfrm>
            <a:off x="869867" y="1477023"/>
            <a:ext cx="10452266" cy="3903954"/>
          </a:xfrm>
          <a:prstGeom prst="rect">
            <a:avLst/>
          </a:prstGeom>
          <a:noFill/>
        </p:spPr>
        <p:txBody>
          <a:bodyPr wrap="square" rtlCol="0">
            <a:spAutoFit/>
          </a:bodyPr>
          <a:lstStyle/>
          <a:p>
            <a:pPr algn="just">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Build an SDN model with Mininet and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Opendaylight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as controllers.</a:t>
            </a:r>
          </a:p>
          <a:p>
            <a:pPr algn="just">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Understand the operating principles of SDN and the central role of the controller in network management.</a:t>
            </a:r>
          </a:p>
          <a:p>
            <a:pPr algn="just">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Exploit security vulnerabilities, demonstrate that the SDN network model still has potential security risks.</a:t>
            </a:r>
          </a:p>
          <a:p>
            <a:pPr algn="just">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Limitations: No attack prevention demo has been studied and no solution evaluation has been done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3200" dirty="0"/>
          </a:p>
        </p:txBody>
      </p:sp>
    </p:spTree>
    <p:extLst>
      <p:ext uri="{BB962C8B-B14F-4D97-AF65-F5344CB8AC3E}">
        <p14:creationId xmlns:p14="http://schemas.microsoft.com/office/powerpoint/2010/main" val="3200944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53"/>
        <p:cNvGrpSpPr/>
        <p:nvPr/>
      </p:nvGrpSpPr>
      <p:grpSpPr>
        <a:xfrm>
          <a:off x="0" y="0"/>
          <a:ext cx="0" cy="0"/>
          <a:chOff x="0" y="0"/>
          <a:chExt cx="0" cy="0"/>
        </a:xfrm>
      </p:grpSpPr>
      <p:pic>
        <p:nvPicPr>
          <p:cNvPr id="154" name="Google Shape;154;p8"/>
          <p:cNvPicPr preferRelativeResize="0"/>
          <p:nvPr/>
        </p:nvPicPr>
        <p:blipFill rotWithShape="1">
          <a:blip r:embed="rId3">
            <a:alphaModFix/>
          </a:blip>
          <a:srcRect/>
          <a:stretch/>
        </p:blipFill>
        <p:spPr>
          <a:xfrm>
            <a:off x="3048" y="0"/>
            <a:ext cx="12188952" cy="6857998"/>
          </a:xfrm>
          <a:prstGeom prst="rect">
            <a:avLst/>
          </a:prstGeom>
          <a:noFill/>
          <a:ln>
            <a:noFill/>
          </a:ln>
        </p:spPr>
      </p:pic>
      <p:sp>
        <p:nvSpPr>
          <p:cNvPr id="155" name="Google Shape;155;p8"/>
          <p:cNvSpPr txBox="1">
            <a:spLocks noGrp="1"/>
          </p:cNvSpPr>
          <p:nvPr>
            <p:ph type="subTitle" idx="1"/>
          </p:nvPr>
        </p:nvSpPr>
        <p:spPr>
          <a:xfrm>
            <a:off x="-765303" y="2806229"/>
            <a:ext cx="10240264" cy="1028487"/>
          </a:xfrm>
          <a:prstGeom prst="rect">
            <a:avLst/>
          </a:prstGeom>
          <a:noFill/>
          <a:ln>
            <a:noFill/>
          </a:ln>
        </p:spPr>
        <p:txBody>
          <a:bodyPr spcFirstLastPara="1" wrap="square" lIns="0" tIns="12700" rIns="0" bIns="0" anchor="t" anchorCtr="0">
            <a:spAutoFit/>
          </a:bodyPr>
          <a:lstStyle/>
          <a:p>
            <a:pPr marL="4727575" lvl="0" indent="0" algn="l" rtl="0">
              <a:lnSpc>
                <a:spcPct val="100000"/>
              </a:lnSpc>
              <a:spcBef>
                <a:spcPts val="0"/>
              </a:spcBef>
              <a:spcAft>
                <a:spcPts val="0"/>
              </a:spcAft>
              <a:buNone/>
            </a:pPr>
            <a:r>
              <a:rPr lang="en-US" sz="6600" dirty="0">
                <a:latin typeface="Times New Roman" panose="02020603050405020304" pitchFamily="18" charset="0"/>
                <a:cs typeface="Times New Roman" panose="02020603050405020304" pitchFamily="18" charset="0"/>
              </a:rPr>
              <a:t>THANK YOU!</a:t>
            </a:r>
            <a:endParaRPr sz="6600" dirty="0">
              <a:latin typeface="Times New Roman" panose="02020603050405020304" pitchFamily="18" charset="0"/>
              <a:cs typeface="Times New Roman" panose="02020603050405020304" pitchFamily="18" charset="0"/>
            </a:endParaRPr>
          </a:p>
        </p:txBody>
      </p:sp>
      <p:sp>
        <p:nvSpPr>
          <p:cNvPr id="156" name="Google Shape;156;p8"/>
          <p:cNvSpPr txBox="1"/>
          <p:nvPr/>
        </p:nvSpPr>
        <p:spPr>
          <a:xfrm>
            <a:off x="4354829" y="847089"/>
            <a:ext cx="3707129" cy="33083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solidFill>
                  <a:srgbClr val="C00000"/>
                </a:solidFill>
                <a:latin typeface="Calibri"/>
                <a:ea typeface="Calibri"/>
                <a:cs typeface="Calibri"/>
                <a:sym typeface="Calibri"/>
              </a:rPr>
              <a:t>Nhân bản </a:t>
            </a:r>
            <a:r>
              <a:rPr lang="en-US" sz="2000" b="1">
                <a:solidFill>
                  <a:srgbClr val="375F92"/>
                </a:solidFill>
                <a:latin typeface="Calibri"/>
                <a:ea typeface="Calibri"/>
                <a:cs typeface="Calibri"/>
                <a:sym typeface="Calibri"/>
              </a:rPr>
              <a:t>– </a:t>
            </a:r>
            <a:r>
              <a:rPr lang="en-US" sz="2000" b="1">
                <a:solidFill>
                  <a:srgbClr val="FFC000"/>
                </a:solidFill>
                <a:latin typeface="Calibri"/>
                <a:ea typeface="Calibri"/>
                <a:cs typeface="Calibri"/>
                <a:sym typeface="Calibri"/>
              </a:rPr>
              <a:t>Phụng sự </a:t>
            </a:r>
            <a:r>
              <a:rPr lang="en-US" sz="2000" b="1">
                <a:solidFill>
                  <a:srgbClr val="375F92"/>
                </a:solidFill>
                <a:latin typeface="Calibri"/>
                <a:ea typeface="Calibri"/>
                <a:cs typeface="Calibri"/>
                <a:sym typeface="Calibri"/>
              </a:rPr>
              <a:t>– </a:t>
            </a:r>
            <a:r>
              <a:rPr lang="en-US" sz="2000" b="1">
                <a:solidFill>
                  <a:srgbClr val="001F5F"/>
                </a:solidFill>
                <a:latin typeface="Calibri"/>
                <a:ea typeface="Calibri"/>
                <a:cs typeface="Calibri"/>
                <a:sym typeface="Calibri"/>
              </a:rPr>
              <a:t>Khai phóng</a:t>
            </a:r>
            <a:endParaRPr sz="20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0654" y="-60158"/>
            <a:ext cx="10081028" cy="1292662"/>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TRADITIONAL NETWORK MODEL CHARACTERISTICS</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86E06B2-A9BD-522E-E63A-1A46808F1128}"/>
              </a:ext>
            </a:extLst>
          </p:cNvPr>
          <p:cNvPicPr>
            <a:picLocks noChangeAspect="1"/>
          </p:cNvPicPr>
          <p:nvPr/>
        </p:nvPicPr>
        <p:blipFill>
          <a:blip r:embed="rId3"/>
          <a:stretch>
            <a:fillRect/>
          </a:stretch>
        </p:blipFill>
        <p:spPr>
          <a:xfrm>
            <a:off x="2018406" y="1923553"/>
            <a:ext cx="8155188" cy="3998332"/>
          </a:xfrm>
          <a:prstGeom prst="rect">
            <a:avLst/>
          </a:prstGeom>
        </p:spPr>
      </p:pic>
      <p:grpSp>
        <p:nvGrpSpPr>
          <p:cNvPr id="5" name="Group 4">
            <a:extLst>
              <a:ext uri="{FF2B5EF4-FFF2-40B4-BE49-F238E27FC236}">
                <a16:creationId xmlns:a16="http://schemas.microsoft.com/office/drawing/2014/main" id="{2512F382-84EF-49A3-B623-1C2FCD08C1D5}"/>
              </a:ext>
            </a:extLst>
          </p:cNvPr>
          <p:cNvGrpSpPr/>
          <p:nvPr/>
        </p:nvGrpSpPr>
        <p:grpSpPr>
          <a:xfrm>
            <a:off x="1048083" y="972758"/>
            <a:ext cx="6587413" cy="591676"/>
            <a:chOff x="1316209" y="978126"/>
            <a:chExt cx="6587413" cy="591676"/>
          </a:xfrm>
        </p:grpSpPr>
        <p:sp>
          <p:nvSpPr>
            <p:cNvPr id="6" name="TextBox 5">
              <a:extLst>
                <a:ext uri="{FF2B5EF4-FFF2-40B4-BE49-F238E27FC236}">
                  <a16:creationId xmlns:a16="http://schemas.microsoft.com/office/drawing/2014/main" id="{B29BDEF6-46D1-ECB5-3B1A-389037370654}"/>
                </a:ext>
              </a:extLst>
            </p:cNvPr>
            <p:cNvSpPr txBox="1"/>
            <p:nvPr/>
          </p:nvSpPr>
          <p:spPr>
            <a:xfrm>
              <a:off x="1316209" y="1016187"/>
              <a:ext cx="6587413" cy="461665"/>
            </a:xfrm>
            <a:prstGeom prst="rect">
              <a:avLst/>
            </a:prstGeom>
            <a:noFill/>
          </p:spPr>
          <p:txBody>
            <a:bodyPr wrap="square" rtlCol="0">
              <a:spAutoFit/>
            </a:bodyPr>
            <a:lstStyle/>
            <a:p>
              <a:r>
                <a:rPr lang="en-US" sz="2400" dirty="0">
                  <a:solidFill>
                    <a:srgbClr val="000000"/>
                  </a:solidFill>
                  <a:effectLst/>
                  <a:latin typeface="Times New Roman" panose="02020603050405020304" pitchFamily="18" charset="0"/>
                  <a:ea typeface="Calibri" panose="020F0502020204030204" pitchFamily="34" charset="0"/>
                </a:rPr>
                <a:t>The control plane is located in the network device.</a:t>
              </a:r>
              <a:endParaRPr lang="en-US" sz="2400" dirty="0"/>
            </a:p>
          </p:txBody>
        </p:sp>
        <p:sp>
          <p:nvSpPr>
            <p:cNvPr id="3" name="Rectangle 2">
              <a:extLst>
                <a:ext uri="{FF2B5EF4-FFF2-40B4-BE49-F238E27FC236}">
                  <a16:creationId xmlns:a16="http://schemas.microsoft.com/office/drawing/2014/main" id="{A15EA8FD-D735-4983-B9D7-086FF489E0FD}"/>
                </a:ext>
              </a:extLst>
            </p:cNvPr>
            <p:cNvSpPr/>
            <p:nvPr/>
          </p:nvSpPr>
          <p:spPr>
            <a:xfrm>
              <a:off x="1316209" y="978126"/>
              <a:ext cx="6303791" cy="591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058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0654" y="-60158"/>
            <a:ext cx="10081028" cy="1292662"/>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TRADITIONAL NETWORK MODEL CHARACTERISTICS</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F2E1802-FCAC-12F2-D2CB-E5248C894379}"/>
              </a:ext>
            </a:extLst>
          </p:cNvPr>
          <p:cNvPicPr>
            <a:picLocks noChangeAspect="1"/>
          </p:cNvPicPr>
          <p:nvPr/>
        </p:nvPicPr>
        <p:blipFill>
          <a:blip r:embed="rId3"/>
          <a:stretch>
            <a:fillRect/>
          </a:stretch>
        </p:blipFill>
        <p:spPr>
          <a:xfrm>
            <a:off x="2060408" y="1426673"/>
            <a:ext cx="8071184" cy="4713703"/>
          </a:xfrm>
          <a:prstGeom prst="rect">
            <a:avLst/>
          </a:prstGeom>
        </p:spPr>
      </p:pic>
      <p:grpSp>
        <p:nvGrpSpPr>
          <p:cNvPr id="10" name="Group 9">
            <a:extLst>
              <a:ext uri="{FF2B5EF4-FFF2-40B4-BE49-F238E27FC236}">
                <a16:creationId xmlns:a16="http://schemas.microsoft.com/office/drawing/2014/main" id="{93E4EB63-2787-48F7-959C-9EAA14C55833}"/>
              </a:ext>
            </a:extLst>
          </p:cNvPr>
          <p:cNvGrpSpPr/>
          <p:nvPr/>
        </p:nvGrpSpPr>
        <p:grpSpPr>
          <a:xfrm>
            <a:off x="1070387" y="965008"/>
            <a:ext cx="16089295" cy="1088180"/>
            <a:chOff x="-1300390" y="1144227"/>
            <a:chExt cx="14515862" cy="1088180"/>
          </a:xfrm>
        </p:grpSpPr>
        <p:sp>
          <p:nvSpPr>
            <p:cNvPr id="9" name="TextBox 8">
              <a:extLst>
                <a:ext uri="{FF2B5EF4-FFF2-40B4-BE49-F238E27FC236}">
                  <a16:creationId xmlns:a16="http://schemas.microsoft.com/office/drawing/2014/main" id="{CAECF160-45C4-82BC-2663-4197D5EA70B8}"/>
                </a:ext>
              </a:extLst>
            </p:cNvPr>
            <p:cNvSpPr txBox="1"/>
            <p:nvPr/>
          </p:nvSpPr>
          <p:spPr>
            <a:xfrm>
              <a:off x="-1300390" y="1144227"/>
              <a:ext cx="6318240" cy="461665"/>
            </a:xfrm>
            <a:prstGeom prst="rect">
              <a:avLst/>
            </a:prstGeom>
            <a:solidFill>
              <a:schemeClr val="bg1"/>
            </a:solidFill>
          </p:spPr>
          <p:txBody>
            <a:bodyPr wrap="square" rtlCol="0">
              <a:spAutoFit/>
            </a:bodyPr>
            <a:lstStyle/>
            <a:p>
              <a:r>
                <a:rPr lang="en-US" sz="2400" dirty="0">
                  <a:solidFill>
                    <a:srgbClr val="000000"/>
                  </a:solidFill>
                  <a:effectLst/>
                  <a:latin typeface="Times New Roman" panose="02020603050405020304" pitchFamily="18" charset="0"/>
                  <a:ea typeface="Calibri" panose="020F0502020204030204" pitchFamily="34" charset="0"/>
                </a:rPr>
                <a:t>Difficult for operators.</a:t>
              </a:r>
              <a:endParaRPr lang="en-US" sz="2400" dirty="0"/>
            </a:p>
          </p:txBody>
        </p:sp>
        <p:sp>
          <p:nvSpPr>
            <p:cNvPr id="8" name="Rectangle 7">
              <a:extLst>
                <a:ext uri="{FF2B5EF4-FFF2-40B4-BE49-F238E27FC236}">
                  <a16:creationId xmlns:a16="http://schemas.microsoft.com/office/drawing/2014/main" id="{9BFD5464-AD1F-417B-9875-EC022319D8F7}"/>
                </a:ext>
              </a:extLst>
            </p:cNvPr>
            <p:cNvSpPr/>
            <p:nvPr/>
          </p:nvSpPr>
          <p:spPr>
            <a:xfrm>
              <a:off x="6444502" y="1605892"/>
              <a:ext cx="6770970" cy="626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6487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5056" y="0"/>
            <a:ext cx="4793544"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INTRODUCTION TO SDN</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19C3EE7-300F-471D-B0C7-2A2E04272983}"/>
              </a:ext>
            </a:extLst>
          </p:cNvPr>
          <p:cNvPicPr/>
          <p:nvPr/>
        </p:nvPicPr>
        <p:blipFill>
          <a:blip r:embed="rId3"/>
          <a:stretch>
            <a:fillRect/>
          </a:stretch>
        </p:blipFill>
        <p:spPr>
          <a:xfrm>
            <a:off x="2629117" y="2590801"/>
            <a:ext cx="6595094" cy="3922096"/>
          </a:xfrm>
          <a:prstGeom prst="rect">
            <a:avLst/>
          </a:prstGeom>
        </p:spPr>
      </p:pic>
      <p:sp>
        <p:nvSpPr>
          <p:cNvPr id="7" name="TextBox 6">
            <a:extLst>
              <a:ext uri="{FF2B5EF4-FFF2-40B4-BE49-F238E27FC236}">
                <a16:creationId xmlns:a16="http://schemas.microsoft.com/office/drawing/2014/main" id="{56DBADD0-299E-424A-9E71-F016E38B7DBB}"/>
              </a:ext>
            </a:extLst>
          </p:cNvPr>
          <p:cNvSpPr txBox="1"/>
          <p:nvPr/>
        </p:nvSpPr>
        <p:spPr>
          <a:xfrm>
            <a:off x="724818" y="774584"/>
            <a:ext cx="11226551" cy="1687963"/>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     SDN is a software-defined network that separates the control plane and the data plane. Using the OpenFlow protocol, SDN enables programmatic control of data flow, increasing flexibility and optimizing network management..</a:t>
            </a:r>
          </a:p>
        </p:txBody>
      </p:sp>
    </p:spTree>
    <p:extLst>
      <p:ext uri="{BB962C8B-B14F-4D97-AF65-F5344CB8AC3E}">
        <p14:creationId xmlns:p14="http://schemas.microsoft.com/office/powerpoint/2010/main" val="1250109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5056" y="0"/>
            <a:ext cx="4793544"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INTRODUCTION TO SDN</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6DBADD0-299E-424A-9E71-F016E38B7DBB}"/>
              </a:ext>
            </a:extLst>
          </p:cNvPr>
          <p:cNvSpPr txBox="1"/>
          <p:nvPr/>
        </p:nvSpPr>
        <p:spPr>
          <a:xfrm>
            <a:off x="869198" y="812467"/>
            <a:ext cx="10697162" cy="1687963"/>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     The Flow Controller handles routing and policy management across the network, communicating with devices via OpenFlow, allowing centralized network management from a single interface instead of configuring each device.</a:t>
            </a:r>
          </a:p>
        </p:txBody>
      </p:sp>
      <p:pic>
        <p:nvPicPr>
          <p:cNvPr id="6" name="Picture 5">
            <a:extLst>
              <a:ext uri="{FF2B5EF4-FFF2-40B4-BE49-F238E27FC236}">
                <a16:creationId xmlns:a16="http://schemas.microsoft.com/office/drawing/2014/main" id="{5F5B80A8-A315-41EC-BD65-2777B955853A}"/>
              </a:ext>
            </a:extLst>
          </p:cNvPr>
          <p:cNvPicPr/>
          <p:nvPr/>
        </p:nvPicPr>
        <p:blipFill>
          <a:blip r:embed="rId3"/>
          <a:stretch>
            <a:fillRect/>
          </a:stretch>
        </p:blipFill>
        <p:spPr>
          <a:xfrm>
            <a:off x="3043989" y="2500430"/>
            <a:ext cx="6104022" cy="3937692"/>
          </a:xfrm>
          <a:prstGeom prst="rect">
            <a:avLst/>
          </a:prstGeom>
        </p:spPr>
      </p:pic>
    </p:spTree>
    <p:extLst>
      <p:ext uri="{BB962C8B-B14F-4D97-AF65-F5344CB8AC3E}">
        <p14:creationId xmlns:p14="http://schemas.microsoft.com/office/powerpoint/2010/main" val="38390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6597" y="0"/>
            <a:ext cx="4534035"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SDN ARCHITECTURE</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AutoShape 2" descr="SQL injection là gì? Tác hại và cách phòng chống SQL injection">
            <a:extLst>
              <a:ext uri="{FF2B5EF4-FFF2-40B4-BE49-F238E27FC236}">
                <a16:creationId xmlns:a16="http://schemas.microsoft.com/office/drawing/2014/main" id="{EE267B2E-586A-4C64-97D7-B8171B1292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917E640C-F7FC-4DEA-90FF-64F386BACC45}"/>
              </a:ext>
            </a:extLst>
          </p:cNvPr>
          <p:cNvPicPr/>
          <p:nvPr/>
        </p:nvPicPr>
        <p:blipFill>
          <a:blip r:embed="rId3"/>
          <a:stretch>
            <a:fillRect/>
          </a:stretch>
        </p:blipFill>
        <p:spPr>
          <a:xfrm>
            <a:off x="1660358" y="860258"/>
            <a:ext cx="8871283" cy="5442284"/>
          </a:xfrm>
          <a:prstGeom prst="rect">
            <a:avLst/>
          </a:prstGeom>
        </p:spPr>
      </p:pic>
    </p:spTree>
    <p:extLst>
      <p:ext uri="{BB962C8B-B14F-4D97-AF65-F5344CB8AC3E}">
        <p14:creationId xmlns:p14="http://schemas.microsoft.com/office/powerpoint/2010/main" val="2851052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CDD83-5328-7162-1F91-2E3BB70DEE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8B975-1563-A36A-E13D-17DFD200DDE5}"/>
              </a:ext>
            </a:extLst>
          </p:cNvPr>
          <p:cNvSpPr>
            <a:spLocks noGrp="1"/>
          </p:cNvSpPr>
          <p:nvPr>
            <p:ph type="title"/>
          </p:nvPr>
        </p:nvSpPr>
        <p:spPr>
          <a:xfrm>
            <a:off x="3326597" y="0"/>
            <a:ext cx="4534035"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SDN ARCHITECTURE</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AutoShape 2" descr="SQL injection là gì? Tác hại và cách phòng chống SQL injection">
            <a:extLst>
              <a:ext uri="{FF2B5EF4-FFF2-40B4-BE49-F238E27FC236}">
                <a16:creationId xmlns:a16="http://schemas.microsoft.com/office/drawing/2014/main" id="{4CCCBAF5-23E6-4C0A-4D97-6257D2F7E2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Software-Defined Networking - Architecture">
            <a:extLst>
              <a:ext uri="{FF2B5EF4-FFF2-40B4-BE49-F238E27FC236}">
                <a16:creationId xmlns:a16="http://schemas.microsoft.com/office/drawing/2014/main" id="{0D9D20E1-D5E6-52B1-9899-8E896D6BF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402653"/>
            <a:ext cx="5931159" cy="40526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CF47D3-19DA-63C2-2EE4-FB5A84018BE2}"/>
              </a:ext>
            </a:extLst>
          </p:cNvPr>
          <p:cNvSpPr txBox="1"/>
          <p:nvPr/>
        </p:nvSpPr>
        <p:spPr>
          <a:xfrm>
            <a:off x="349810" y="1794673"/>
            <a:ext cx="5243804" cy="3268652"/>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      The application layer in SDN connects business applications to the control layer via APIs, enabling network programmability (tuning delay, bandwidth, routing, etc.). It supports open interfaces, allowing cloud service providers to automate and scale services, creating isolated “virtual clouds” with complete control.</a:t>
            </a:r>
          </a:p>
        </p:txBody>
      </p:sp>
    </p:spTree>
    <p:extLst>
      <p:ext uri="{BB962C8B-B14F-4D97-AF65-F5344CB8AC3E}">
        <p14:creationId xmlns:p14="http://schemas.microsoft.com/office/powerpoint/2010/main" val="905043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B66D7-A877-1B8E-541D-333330F9D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E4F39-4DF4-979B-C00B-A469D643579F}"/>
              </a:ext>
            </a:extLst>
          </p:cNvPr>
          <p:cNvSpPr>
            <a:spLocks noGrp="1"/>
          </p:cNvSpPr>
          <p:nvPr>
            <p:ph type="title"/>
          </p:nvPr>
        </p:nvSpPr>
        <p:spPr>
          <a:xfrm>
            <a:off x="3326597" y="0"/>
            <a:ext cx="4534035" cy="646331"/>
          </a:xfrm>
        </p:spPr>
        <p:txBody>
          <a:bodyPr/>
          <a:lstStyle/>
          <a:p>
            <a:pPr marL="127000" lvl="0" algn="just">
              <a:lnSpc>
                <a:spcPct val="150000"/>
              </a:lnSpc>
              <a:buSzPts val="1600"/>
            </a:pPr>
            <a:r>
              <a:rPr lang="en-GB" sz="2800" dirty="0">
                <a:solidFill>
                  <a:schemeClr val="accent1">
                    <a:lumMod val="75000"/>
                  </a:schemeClr>
                </a:solidFill>
                <a:latin typeface="Times New Roman" panose="02020603050405020304" pitchFamily="18" charset="0"/>
                <a:cs typeface="Times New Roman" panose="02020603050405020304" pitchFamily="18" charset="0"/>
              </a:rPr>
              <a:t>SDN ARCHITECTURE</a:t>
            </a:r>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AutoShape 2" descr="SQL injection là gì? Tác hại và cách phòng chống SQL injection">
            <a:extLst>
              <a:ext uri="{FF2B5EF4-FFF2-40B4-BE49-F238E27FC236}">
                <a16:creationId xmlns:a16="http://schemas.microsoft.com/office/drawing/2014/main" id="{108D8D89-D06D-8EB2-455D-38D9CFADE3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Software-Defined Networking - Architecture">
            <a:extLst>
              <a:ext uri="{FF2B5EF4-FFF2-40B4-BE49-F238E27FC236}">
                <a16:creationId xmlns:a16="http://schemas.microsoft.com/office/drawing/2014/main" id="{8EE47921-D633-669D-6AEC-05E48B3CD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402653"/>
            <a:ext cx="5931159" cy="40526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42F03B-0DE8-0296-5227-9A1BBA729281}"/>
              </a:ext>
            </a:extLst>
          </p:cNvPr>
          <p:cNvSpPr txBox="1"/>
          <p:nvPr/>
        </p:nvSpPr>
        <p:spPr>
          <a:xfrm>
            <a:off x="349810" y="1794673"/>
            <a:ext cx="5243804" cy="3730317"/>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    The control layer is home to software controllers, which use the OpenFlow protocol to configure network devices and select the optimal path for traffic. The SDN controller acts as a network operating system, managing communications between applications and devices, and supporting functions such as routing and network access.</a:t>
            </a:r>
          </a:p>
        </p:txBody>
      </p:sp>
    </p:spTree>
    <p:extLst>
      <p:ext uri="{BB962C8B-B14F-4D97-AF65-F5344CB8AC3E}">
        <p14:creationId xmlns:p14="http://schemas.microsoft.com/office/powerpoint/2010/main" val="394911319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4567</TotalTime>
  <Words>3960</Words>
  <Application>Microsoft Office PowerPoint</Application>
  <PresentationFormat>Widescreen</PresentationFormat>
  <Paragraphs>186</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Arial</vt:lpstr>
      <vt:lpstr>Wingdings</vt:lpstr>
      <vt:lpstr>Symbol</vt:lpstr>
      <vt:lpstr>Times New Roman</vt:lpstr>
      <vt:lpstr>Office Theme</vt:lpstr>
      <vt:lpstr>AIoT-Based Weather Forecasting System Using Machine Learning</vt:lpstr>
      <vt:lpstr>REASON FOR CHOOSING THE TOPIC</vt:lpstr>
      <vt:lpstr>TRADITIONAL NETWORK MODEL CHARACTERISTICS</vt:lpstr>
      <vt:lpstr>TRADITIONAL NETWORK MODEL CHARACTERISTICS</vt:lpstr>
      <vt:lpstr>INTRODUCTION TO SDN</vt:lpstr>
      <vt:lpstr>INTRODUCTION TO SDN</vt:lpstr>
      <vt:lpstr>SDN ARCHITECTURE</vt:lpstr>
      <vt:lpstr>SDN ARCHITECTURE</vt:lpstr>
      <vt:lpstr>SDN ARCHITECTURE</vt:lpstr>
      <vt:lpstr>SDN ARCHITECTURE</vt:lpstr>
      <vt:lpstr>ADVANTAGES OF SDN</vt:lpstr>
      <vt:lpstr>INTRODUCTION TO OPENFLOW</vt:lpstr>
      <vt:lpstr>BENEFITS OF OPENFLOW</vt:lpstr>
      <vt:lpstr>INTRODUCING TO MAN IN THE MIDDLE ATTACKS</vt:lpstr>
      <vt:lpstr>CAUSES OF MAN IN THE MIDDLE ATTACKS</vt:lpstr>
      <vt:lpstr>CAUSES OF MAN IN THE MIDDLE ATTACKS</vt:lpstr>
      <vt:lpstr>ARP CACHE POISONING</vt:lpstr>
      <vt:lpstr>TOOLS USED IN DEPLOYMENT</vt:lpstr>
      <vt:lpstr>TOOLS USED IN DEPLOYMENT</vt:lpstr>
      <vt:lpstr>TOOLS USED IN DEPLOYMENT</vt:lpstr>
      <vt:lpstr>TOOLS USED IN DEPLOYMENT</vt:lpstr>
      <vt:lpstr>PREVENTION SOLUTIONS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VÀ TRIỂN KHAI  WINDOWS DEPLOYMENT SERVICES</dc:title>
  <dc:creator>LeNga</dc:creator>
  <cp:lastModifiedBy>Thái Văn Hoà (K9D-21IT5)</cp:lastModifiedBy>
  <cp:revision>176</cp:revision>
  <dcterms:created xsi:type="dcterms:W3CDTF">2022-11-07T13:50:56Z</dcterms:created>
  <dcterms:modified xsi:type="dcterms:W3CDTF">2025-12-29T03:21:20Z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2022-08-21T00:00:00Z</vt:filetime>
  </property>
  <property fmtid="{D5CDD505-2E9C-101B-9397-08002B2CF9AE}" pid="3" name="Creator">
    <vt:lpwstr>Microsoft® PowerPoint® 2019</vt:lpwstr>
  </property>
  <property fmtid="{D5CDD505-2E9C-101B-9397-08002B2CF9AE}" pid="4" name="LastSaved">
    <vt:filetime>2022-11-07T00:00:00Z</vt:filetime>
  </property>
</Properties>
</file>